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7" r:id="rId1"/>
  </p:sldMasterIdLst>
  <p:notesMasterIdLst>
    <p:notesMasterId r:id="rId39"/>
  </p:notesMasterIdLst>
  <p:handoutMasterIdLst>
    <p:handoutMasterId r:id="rId40"/>
  </p:handoutMasterIdLst>
  <p:sldIdLst>
    <p:sldId id="355" r:id="rId2"/>
    <p:sldId id="367" r:id="rId3"/>
    <p:sldId id="257" r:id="rId4"/>
    <p:sldId id="346" r:id="rId5"/>
    <p:sldId id="347" r:id="rId6"/>
    <p:sldId id="348" r:id="rId7"/>
    <p:sldId id="349" r:id="rId8"/>
    <p:sldId id="350" r:id="rId9"/>
    <p:sldId id="356" r:id="rId10"/>
    <p:sldId id="351" r:id="rId11"/>
    <p:sldId id="353" r:id="rId12"/>
    <p:sldId id="354" r:id="rId13"/>
    <p:sldId id="352" r:id="rId14"/>
    <p:sldId id="357" r:id="rId15"/>
    <p:sldId id="303" r:id="rId16"/>
    <p:sldId id="280" r:id="rId17"/>
    <p:sldId id="307" r:id="rId18"/>
    <p:sldId id="286" r:id="rId19"/>
    <p:sldId id="336" r:id="rId20"/>
    <p:sldId id="292" r:id="rId21"/>
    <p:sldId id="318" r:id="rId22"/>
    <p:sldId id="330" r:id="rId23"/>
    <p:sldId id="345" r:id="rId24"/>
    <p:sldId id="328" r:id="rId25"/>
    <p:sldId id="324" r:id="rId26"/>
    <p:sldId id="364" r:id="rId27"/>
    <p:sldId id="296" r:id="rId28"/>
    <p:sldId id="302" r:id="rId29"/>
    <p:sldId id="358" r:id="rId30"/>
    <p:sldId id="363" r:id="rId31"/>
    <p:sldId id="359" r:id="rId32"/>
    <p:sldId id="360" r:id="rId33"/>
    <p:sldId id="361" r:id="rId34"/>
    <p:sldId id="362" r:id="rId35"/>
    <p:sldId id="366" r:id="rId36"/>
    <p:sldId id="365" r:id="rId37"/>
    <p:sldId id="343" r:id="rId38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044" autoAdjust="0"/>
    <p:restoredTop sz="91033" autoAdjust="0"/>
  </p:normalViewPr>
  <p:slideViewPr>
    <p:cSldViewPr snapToGrid="0">
      <p:cViewPr varScale="1">
        <p:scale>
          <a:sx n="50" d="100"/>
          <a:sy n="50" d="100"/>
        </p:scale>
        <p:origin x="182" y="48"/>
      </p:cViewPr>
      <p:guideLst/>
    </p:cSldViewPr>
  </p:slideViewPr>
  <p:outlineViewPr>
    <p:cViewPr>
      <p:scale>
        <a:sx n="33" d="100"/>
        <a:sy n="33" d="100"/>
      </p:scale>
      <p:origin x="0" y="-256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7D7F34-C5D3-4A95-B6D9-7A7E29E4B8B6}" type="doc">
      <dgm:prSet loTypeId="urn:microsoft.com/office/officeart/2005/8/layout/cycle1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84C4A4E-8672-41F0-B5C3-7BD630D3713F}">
      <dgm:prSet phldrT="[Text]"/>
      <dgm:spPr/>
      <dgm:t>
        <a:bodyPr/>
        <a:lstStyle/>
        <a:p>
          <a:r>
            <a:rPr lang="cs-CZ"/>
            <a:t>diagnostikování</a:t>
          </a:r>
        </a:p>
      </dgm:t>
    </dgm:pt>
    <dgm:pt modelId="{48CDCC73-4624-4282-9200-0DF68C66356A}" type="parTrans" cxnId="{D206133B-1A17-45EF-887D-6AC4D5DC0B78}">
      <dgm:prSet/>
      <dgm:spPr/>
      <dgm:t>
        <a:bodyPr/>
        <a:lstStyle/>
        <a:p>
          <a:endParaRPr lang="cs-CZ"/>
        </a:p>
      </dgm:t>
    </dgm:pt>
    <dgm:pt modelId="{7E0FAB71-7F3F-450A-B0B6-ADA43C8A907F}" type="sibTrans" cxnId="{D206133B-1A17-45EF-887D-6AC4D5DC0B78}">
      <dgm:prSet/>
      <dgm:spPr/>
      <dgm:t>
        <a:bodyPr/>
        <a:lstStyle/>
        <a:p>
          <a:endParaRPr lang="cs-CZ"/>
        </a:p>
      </dgm:t>
    </dgm:pt>
    <dgm:pt modelId="{843897F3-5FDA-4E5B-8BB6-F9036527A7CF}">
      <dgm:prSet phldrT="[Text]"/>
      <dgm:spPr/>
      <dgm:t>
        <a:bodyPr/>
        <a:lstStyle/>
        <a:p>
          <a:r>
            <a:rPr lang="cs-CZ" dirty="0"/>
            <a:t>diagnóza</a:t>
          </a:r>
        </a:p>
      </dgm:t>
    </dgm:pt>
    <dgm:pt modelId="{F0BCF38D-0BA7-4737-BFDB-9B247617166E}" type="parTrans" cxnId="{B06C4812-FCC1-44DD-A98D-450C4022E32A}">
      <dgm:prSet/>
      <dgm:spPr/>
      <dgm:t>
        <a:bodyPr/>
        <a:lstStyle/>
        <a:p>
          <a:endParaRPr lang="cs-CZ"/>
        </a:p>
      </dgm:t>
    </dgm:pt>
    <dgm:pt modelId="{56B0F5F8-5651-4C45-B428-DEF9D2EF2EB6}" type="sibTrans" cxnId="{B06C4812-FCC1-44DD-A98D-450C4022E32A}">
      <dgm:prSet/>
      <dgm:spPr/>
      <dgm:t>
        <a:bodyPr/>
        <a:lstStyle/>
        <a:p>
          <a:endParaRPr lang="cs-CZ"/>
        </a:p>
      </dgm:t>
    </dgm:pt>
    <dgm:pt modelId="{7B2E0CEF-144A-4C7B-886B-582418E70CB5}">
      <dgm:prSet phldrT="[Text]"/>
      <dgm:spPr/>
      <dgm:t>
        <a:bodyPr/>
        <a:lstStyle/>
        <a:p>
          <a:r>
            <a:rPr lang="cs-CZ"/>
            <a:t>prognóza</a:t>
          </a:r>
        </a:p>
      </dgm:t>
    </dgm:pt>
    <dgm:pt modelId="{C82B1BF2-4DF2-481A-A5E9-85CFECFCF83D}" type="parTrans" cxnId="{C387ABA1-4013-4649-8227-F8B8EA4149CD}">
      <dgm:prSet/>
      <dgm:spPr/>
      <dgm:t>
        <a:bodyPr/>
        <a:lstStyle/>
        <a:p>
          <a:endParaRPr lang="cs-CZ"/>
        </a:p>
      </dgm:t>
    </dgm:pt>
    <dgm:pt modelId="{2DC6B405-041F-4E6F-B2BF-9041EAE64C12}" type="sibTrans" cxnId="{C387ABA1-4013-4649-8227-F8B8EA4149CD}">
      <dgm:prSet/>
      <dgm:spPr/>
      <dgm:t>
        <a:bodyPr/>
        <a:lstStyle/>
        <a:p>
          <a:endParaRPr lang="cs-CZ"/>
        </a:p>
      </dgm:t>
    </dgm:pt>
    <dgm:pt modelId="{03C128A8-663A-4A10-8351-1D66BDEB6F7D}">
      <dgm:prSet phldrT="[Text]"/>
      <dgm:spPr/>
      <dgm:t>
        <a:bodyPr/>
        <a:lstStyle/>
        <a:p>
          <a:r>
            <a:rPr lang="cs-CZ" dirty="0"/>
            <a:t>intervence</a:t>
          </a:r>
        </a:p>
      </dgm:t>
    </dgm:pt>
    <dgm:pt modelId="{FEE7E6B4-D70D-45E5-8A8E-2606A7355B9B}" type="parTrans" cxnId="{863E873D-E1CD-46E7-8447-396F3AA44312}">
      <dgm:prSet/>
      <dgm:spPr/>
      <dgm:t>
        <a:bodyPr/>
        <a:lstStyle/>
        <a:p>
          <a:endParaRPr lang="cs-CZ"/>
        </a:p>
      </dgm:t>
    </dgm:pt>
    <dgm:pt modelId="{0339C4B2-630C-4495-ADD1-2BDE249059A6}" type="sibTrans" cxnId="{863E873D-E1CD-46E7-8447-396F3AA44312}">
      <dgm:prSet/>
      <dgm:spPr/>
      <dgm:t>
        <a:bodyPr/>
        <a:lstStyle/>
        <a:p>
          <a:endParaRPr lang="cs-CZ"/>
        </a:p>
      </dgm:t>
    </dgm:pt>
    <dgm:pt modelId="{7BEA7C99-AC3A-408A-BF8D-0D7DFC2FC282}" type="pres">
      <dgm:prSet presAssocID="{0C7D7F34-C5D3-4A95-B6D9-7A7E29E4B8B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ACFF55F-D5DA-4168-9AF5-970011A7E84A}" type="pres">
      <dgm:prSet presAssocID="{484C4A4E-8672-41F0-B5C3-7BD630D3713F}" presName="dummy" presStyleCnt="0"/>
      <dgm:spPr/>
      <dgm:t>
        <a:bodyPr/>
        <a:lstStyle/>
        <a:p>
          <a:endParaRPr lang="cs-CZ"/>
        </a:p>
      </dgm:t>
    </dgm:pt>
    <dgm:pt modelId="{4E58C164-D240-433F-B6A0-38B0FE8140A4}" type="pres">
      <dgm:prSet presAssocID="{484C4A4E-8672-41F0-B5C3-7BD630D3713F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7121C63-F8FF-4CEE-85A9-C16B4B079118}" type="pres">
      <dgm:prSet presAssocID="{7E0FAB71-7F3F-450A-B0B6-ADA43C8A907F}" presName="sibTrans" presStyleLbl="node1" presStyleIdx="0" presStyleCnt="4"/>
      <dgm:spPr/>
      <dgm:t>
        <a:bodyPr/>
        <a:lstStyle/>
        <a:p>
          <a:endParaRPr lang="cs-CZ"/>
        </a:p>
      </dgm:t>
    </dgm:pt>
    <dgm:pt modelId="{97A057F3-A961-40E0-9B9C-66920CB22F9A}" type="pres">
      <dgm:prSet presAssocID="{843897F3-5FDA-4E5B-8BB6-F9036527A7CF}" presName="dummy" presStyleCnt="0"/>
      <dgm:spPr/>
      <dgm:t>
        <a:bodyPr/>
        <a:lstStyle/>
        <a:p>
          <a:endParaRPr lang="cs-CZ"/>
        </a:p>
      </dgm:t>
    </dgm:pt>
    <dgm:pt modelId="{6BD71FA7-5C6B-4D4F-9368-C52D935C9802}" type="pres">
      <dgm:prSet presAssocID="{843897F3-5FDA-4E5B-8BB6-F9036527A7CF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956A1B9-7413-4C7D-9BDD-80FFBA17419E}" type="pres">
      <dgm:prSet presAssocID="{56B0F5F8-5651-4C45-B428-DEF9D2EF2EB6}" presName="sibTrans" presStyleLbl="node1" presStyleIdx="1" presStyleCnt="4"/>
      <dgm:spPr/>
      <dgm:t>
        <a:bodyPr/>
        <a:lstStyle/>
        <a:p>
          <a:endParaRPr lang="cs-CZ"/>
        </a:p>
      </dgm:t>
    </dgm:pt>
    <dgm:pt modelId="{1CBFCCA0-A04E-40B0-849E-EBC2BDEBDC75}" type="pres">
      <dgm:prSet presAssocID="{7B2E0CEF-144A-4C7B-886B-582418E70CB5}" presName="dummy" presStyleCnt="0"/>
      <dgm:spPr/>
      <dgm:t>
        <a:bodyPr/>
        <a:lstStyle/>
        <a:p>
          <a:endParaRPr lang="cs-CZ"/>
        </a:p>
      </dgm:t>
    </dgm:pt>
    <dgm:pt modelId="{087341E3-68E3-4396-914C-4D3651A0AAC1}" type="pres">
      <dgm:prSet presAssocID="{7B2E0CEF-144A-4C7B-886B-582418E70CB5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6E42FA7-EC37-418E-AD62-7660D494AA3E}" type="pres">
      <dgm:prSet presAssocID="{2DC6B405-041F-4E6F-B2BF-9041EAE64C12}" presName="sibTrans" presStyleLbl="node1" presStyleIdx="2" presStyleCnt="4"/>
      <dgm:spPr/>
      <dgm:t>
        <a:bodyPr/>
        <a:lstStyle/>
        <a:p>
          <a:endParaRPr lang="cs-CZ"/>
        </a:p>
      </dgm:t>
    </dgm:pt>
    <dgm:pt modelId="{930C9868-7B2D-416F-8AB3-0B9C1FDB605D}" type="pres">
      <dgm:prSet presAssocID="{03C128A8-663A-4A10-8351-1D66BDEB6F7D}" presName="dummy" presStyleCnt="0"/>
      <dgm:spPr/>
      <dgm:t>
        <a:bodyPr/>
        <a:lstStyle/>
        <a:p>
          <a:endParaRPr lang="cs-CZ"/>
        </a:p>
      </dgm:t>
    </dgm:pt>
    <dgm:pt modelId="{479CCEFC-820F-48B7-81F4-E4FCAA557088}" type="pres">
      <dgm:prSet presAssocID="{03C128A8-663A-4A10-8351-1D66BDEB6F7D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2A8027C-122E-4600-9CE7-A92026A0A6EE}" type="pres">
      <dgm:prSet presAssocID="{0339C4B2-630C-4495-ADD1-2BDE249059A6}" presName="sibTrans" presStyleLbl="node1" presStyleIdx="3" presStyleCnt="4"/>
      <dgm:spPr/>
      <dgm:t>
        <a:bodyPr/>
        <a:lstStyle/>
        <a:p>
          <a:endParaRPr lang="cs-CZ"/>
        </a:p>
      </dgm:t>
    </dgm:pt>
  </dgm:ptLst>
  <dgm:cxnLst>
    <dgm:cxn modelId="{C387ABA1-4013-4649-8227-F8B8EA4149CD}" srcId="{0C7D7F34-C5D3-4A95-B6D9-7A7E29E4B8B6}" destId="{7B2E0CEF-144A-4C7B-886B-582418E70CB5}" srcOrd="2" destOrd="0" parTransId="{C82B1BF2-4DF2-481A-A5E9-85CFECFCF83D}" sibTransId="{2DC6B405-041F-4E6F-B2BF-9041EAE64C12}"/>
    <dgm:cxn modelId="{48E4C8F6-5472-4C60-BD4A-D5ACE5E7040B}" type="presOf" srcId="{843897F3-5FDA-4E5B-8BB6-F9036527A7CF}" destId="{6BD71FA7-5C6B-4D4F-9368-C52D935C9802}" srcOrd="0" destOrd="0" presId="urn:microsoft.com/office/officeart/2005/8/layout/cycle1"/>
    <dgm:cxn modelId="{B06C4812-FCC1-44DD-A98D-450C4022E32A}" srcId="{0C7D7F34-C5D3-4A95-B6D9-7A7E29E4B8B6}" destId="{843897F3-5FDA-4E5B-8BB6-F9036527A7CF}" srcOrd="1" destOrd="0" parTransId="{F0BCF38D-0BA7-4737-BFDB-9B247617166E}" sibTransId="{56B0F5F8-5651-4C45-B428-DEF9D2EF2EB6}"/>
    <dgm:cxn modelId="{689DED0B-013C-4B57-8DB5-E4B3A70920DE}" type="presOf" srcId="{56B0F5F8-5651-4C45-B428-DEF9D2EF2EB6}" destId="{C956A1B9-7413-4C7D-9BDD-80FFBA17419E}" srcOrd="0" destOrd="0" presId="urn:microsoft.com/office/officeart/2005/8/layout/cycle1"/>
    <dgm:cxn modelId="{9FAB692D-D119-4FEC-8AE7-8CB1818BC8D3}" type="presOf" srcId="{2DC6B405-041F-4E6F-B2BF-9041EAE64C12}" destId="{16E42FA7-EC37-418E-AD62-7660D494AA3E}" srcOrd="0" destOrd="0" presId="urn:microsoft.com/office/officeart/2005/8/layout/cycle1"/>
    <dgm:cxn modelId="{E78E5968-D88E-4024-A7B5-233173F82C7A}" type="presOf" srcId="{0339C4B2-630C-4495-ADD1-2BDE249059A6}" destId="{D2A8027C-122E-4600-9CE7-A92026A0A6EE}" srcOrd="0" destOrd="0" presId="urn:microsoft.com/office/officeart/2005/8/layout/cycle1"/>
    <dgm:cxn modelId="{B4551939-2585-4CCD-B1DE-7860084F14A4}" type="presOf" srcId="{484C4A4E-8672-41F0-B5C3-7BD630D3713F}" destId="{4E58C164-D240-433F-B6A0-38B0FE8140A4}" srcOrd="0" destOrd="0" presId="urn:microsoft.com/office/officeart/2005/8/layout/cycle1"/>
    <dgm:cxn modelId="{C2CA9172-84F1-4C29-9417-AE892E1305E0}" type="presOf" srcId="{03C128A8-663A-4A10-8351-1D66BDEB6F7D}" destId="{479CCEFC-820F-48B7-81F4-E4FCAA557088}" srcOrd="0" destOrd="0" presId="urn:microsoft.com/office/officeart/2005/8/layout/cycle1"/>
    <dgm:cxn modelId="{4F54F5AF-1663-4CE3-A618-D333E9D893F8}" type="presOf" srcId="{0C7D7F34-C5D3-4A95-B6D9-7A7E29E4B8B6}" destId="{7BEA7C99-AC3A-408A-BF8D-0D7DFC2FC282}" srcOrd="0" destOrd="0" presId="urn:microsoft.com/office/officeart/2005/8/layout/cycle1"/>
    <dgm:cxn modelId="{C7C9C796-2C71-48BD-B615-FD9B451E2053}" type="presOf" srcId="{7B2E0CEF-144A-4C7B-886B-582418E70CB5}" destId="{087341E3-68E3-4396-914C-4D3651A0AAC1}" srcOrd="0" destOrd="0" presId="urn:microsoft.com/office/officeart/2005/8/layout/cycle1"/>
    <dgm:cxn modelId="{08F321E7-88D3-4551-A5F4-38158D73F44E}" type="presOf" srcId="{7E0FAB71-7F3F-450A-B0B6-ADA43C8A907F}" destId="{77121C63-F8FF-4CEE-85A9-C16B4B079118}" srcOrd="0" destOrd="0" presId="urn:microsoft.com/office/officeart/2005/8/layout/cycle1"/>
    <dgm:cxn modelId="{863E873D-E1CD-46E7-8447-396F3AA44312}" srcId="{0C7D7F34-C5D3-4A95-B6D9-7A7E29E4B8B6}" destId="{03C128A8-663A-4A10-8351-1D66BDEB6F7D}" srcOrd="3" destOrd="0" parTransId="{FEE7E6B4-D70D-45E5-8A8E-2606A7355B9B}" sibTransId="{0339C4B2-630C-4495-ADD1-2BDE249059A6}"/>
    <dgm:cxn modelId="{D206133B-1A17-45EF-887D-6AC4D5DC0B78}" srcId="{0C7D7F34-C5D3-4A95-B6D9-7A7E29E4B8B6}" destId="{484C4A4E-8672-41F0-B5C3-7BD630D3713F}" srcOrd="0" destOrd="0" parTransId="{48CDCC73-4624-4282-9200-0DF68C66356A}" sibTransId="{7E0FAB71-7F3F-450A-B0B6-ADA43C8A907F}"/>
    <dgm:cxn modelId="{CE437C2A-279A-4C4C-BB96-8F79FA7A3F9D}" type="presParOf" srcId="{7BEA7C99-AC3A-408A-BF8D-0D7DFC2FC282}" destId="{4ACFF55F-D5DA-4168-9AF5-970011A7E84A}" srcOrd="0" destOrd="0" presId="urn:microsoft.com/office/officeart/2005/8/layout/cycle1"/>
    <dgm:cxn modelId="{2D66EB17-26C8-4E4F-B1D4-9CB6B21A9ADD}" type="presParOf" srcId="{7BEA7C99-AC3A-408A-BF8D-0D7DFC2FC282}" destId="{4E58C164-D240-433F-B6A0-38B0FE8140A4}" srcOrd="1" destOrd="0" presId="urn:microsoft.com/office/officeart/2005/8/layout/cycle1"/>
    <dgm:cxn modelId="{F1E1D833-9029-42D8-B498-5D7C0D9F253F}" type="presParOf" srcId="{7BEA7C99-AC3A-408A-BF8D-0D7DFC2FC282}" destId="{77121C63-F8FF-4CEE-85A9-C16B4B079118}" srcOrd="2" destOrd="0" presId="urn:microsoft.com/office/officeart/2005/8/layout/cycle1"/>
    <dgm:cxn modelId="{292D7B38-9DF5-4270-852E-68C82D78682A}" type="presParOf" srcId="{7BEA7C99-AC3A-408A-BF8D-0D7DFC2FC282}" destId="{97A057F3-A961-40E0-9B9C-66920CB22F9A}" srcOrd="3" destOrd="0" presId="urn:microsoft.com/office/officeart/2005/8/layout/cycle1"/>
    <dgm:cxn modelId="{FBFC8324-329B-4E73-9211-280AE9092835}" type="presParOf" srcId="{7BEA7C99-AC3A-408A-BF8D-0D7DFC2FC282}" destId="{6BD71FA7-5C6B-4D4F-9368-C52D935C9802}" srcOrd="4" destOrd="0" presId="urn:microsoft.com/office/officeart/2005/8/layout/cycle1"/>
    <dgm:cxn modelId="{51354957-72D9-4058-9088-85464423C95D}" type="presParOf" srcId="{7BEA7C99-AC3A-408A-BF8D-0D7DFC2FC282}" destId="{C956A1B9-7413-4C7D-9BDD-80FFBA17419E}" srcOrd="5" destOrd="0" presId="urn:microsoft.com/office/officeart/2005/8/layout/cycle1"/>
    <dgm:cxn modelId="{3B939FC4-1AE9-4777-B36C-E28AA536B259}" type="presParOf" srcId="{7BEA7C99-AC3A-408A-BF8D-0D7DFC2FC282}" destId="{1CBFCCA0-A04E-40B0-849E-EBC2BDEBDC75}" srcOrd="6" destOrd="0" presId="urn:microsoft.com/office/officeart/2005/8/layout/cycle1"/>
    <dgm:cxn modelId="{45CBE754-25C3-4051-9526-209952E18C78}" type="presParOf" srcId="{7BEA7C99-AC3A-408A-BF8D-0D7DFC2FC282}" destId="{087341E3-68E3-4396-914C-4D3651A0AAC1}" srcOrd="7" destOrd="0" presId="urn:microsoft.com/office/officeart/2005/8/layout/cycle1"/>
    <dgm:cxn modelId="{B5DEE265-4C2F-413E-8EE1-A17E8228F653}" type="presParOf" srcId="{7BEA7C99-AC3A-408A-BF8D-0D7DFC2FC282}" destId="{16E42FA7-EC37-418E-AD62-7660D494AA3E}" srcOrd="8" destOrd="0" presId="urn:microsoft.com/office/officeart/2005/8/layout/cycle1"/>
    <dgm:cxn modelId="{9A193EC8-279B-4FC0-B378-21E3A10F9C25}" type="presParOf" srcId="{7BEA7C99-AC3A-408A-BF8D-0D7DFC2FC282}" destId="{930C9868-7B2D-416F-8AB3-0B9C1FDB605D}" srcOrd="9" destOrd="0" presId="urn:microsoft.com/office/officeart/2005/8/layout/cycle1"/>
    <dgm:cxn modelId="{9DBC5744-D891-4055-8A8E-3353EB21873E}" type="presParOf" srcId="{7BEA7C99-AC3A-408A-BF8D-0D7DFC2FC282}" destId="{479CCEFC-820F-48B7-81F4-E4FCAA557088}" srcOrd="10" destOrd="0" presId="urn:microsoft.com/office/officeart/2005/8/layout/cycle1"/>
    <dgm:cxn modelId="{ADFB2F08-DF0C-4982-8D5D-3A70BBCC04AF}" type="presParOf" srcId="{7BEA7C99-AC3A-408A-BF8D-0D7DFC2FC282}" destId="{D2A8027C-122E-4600-9CE7-A92026A0A6EE}" srcOrd="11" destOrd="0" presId="urn:microsoft.com/office/officeart/2005/8/layout/cycle1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0F755-AE99-4D09-9034-F681376F1DED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7A42E-B8D4-4FE1-AB25-CD0B2BFE43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1048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A5CE7-C0E6-46E0-A1F3-6A0282B483FB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1D5B0-881D-4213-B1B0-76AD299E6C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677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15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225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6142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2217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0816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174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716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537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40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03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0280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15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93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89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292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68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86ECA-7DAC-472C-B156-DB6AC50F7039}" type="datetimeFigureOut">
              <a:rPr lang="cs-CZ" smtClean="0"/>
              <a:t>17.1.2019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D7003D-9D6B-41D4-BF14-F88C22087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47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73736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010" y="843597"/>
            <a:ext cx="4610100" cy="1028700"/>
          </a:xfrm>
          <a:prstGeom prst="rect">
            <a:avLst/>
          </a:prstGeom>
          <a:noFill/>
        </p:spPr>
      </p:pic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pPr marL="0" indent="0" algn="ctr">
              <a:buNone/>
            </a:pPr>
            <a:r>
              <a:rPr lang="cs-CZ" b="1" dirty="0" smtClean="0"/>
              <a:t>CZ.02.3.61/0.0/0.0/15_007/0000244</a:t>
            </a:r>
            <a:endParaRPr lang="cs-CZ" b="1" dirty="0"/>
          </a:p>
          <a:p>
            <a:pPr marL="0" indent="0" algn="ctr">
              <a:buNone/>
            </a:pPr>
            <a:r>
              <a:rPr lang="cs-CZ" b="1" dirty="0" smtClean="0"/>
              <a:t>Rovný </a:t>
            </a:r>
            <a:r>
              <a:rPr lang="cs-CZ" b="1" dirty="0"/>
              <a:t>přístup k předškolnímu vzdělávání ve městě Brně </a:t>
            </a:r>
            <a:endParaRPr lang="cs-CZ" b="1" dirty="0" smtClean="0"/>
          </a:p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r>
              <a:rPr lang="cs-CZ" sz="2400" b="1" dirty="0"/>
              <a:t>Setkání KA 2 </a:t>
            </a:r>
            <a:endParaRPr lang="cs-CZ" sz="2400" b="1" dirty="0" smtClean="0"/>
          </a:p>
          <a:p>
            <a:pPr marL="0" indent="0" algn="ctr">
              <a:buNone/>
            </a:pPr>
            <a:r>
              <a:rPr lang="cs-CZ" sz="2400" b="1" dirty="0" smtClean="0"/>
              <a:t>Spolupráce </a:t>
            </a:r>
            <a:r>
              <a:rPr lang="cs-CZ" sz="2400" b="1" dirty="0"/>
              <a:t>neformálních center předškolního vzdělávání,</a:t>
            </a:r>
          </a:p>
          <a:p>
            <a:pPr marL="0" indent="0" algn="ctr">
              <a:buNone/>
            </a:pPr>
            <a:r>
              <a:rPr lang="cs-CZ" sz="2400" b="1" dirty="0"/>
              <a:t>mateřských škol a spolupráce s rodiči</a:t>
            </a:r>
          </a:p>
          <a:p>
            <a:pPr marL="0" indent="0" algn="ctr">
              <a:buNone/>
            </a:pPr>
            <a:endParaRPr lang="cs-CZ" sz="2400" b="1" dirty="0"/>
          </a:p>
          <a:p>
            <a:pPr marL="0" indent="0" algn="ctr">
              <a:buNone/>
            </a:pPr>
            <a:r>
              <a:rPr lang="cs-CZ" sz="2400" b="1" dirty="0"/>
              <a:t>28. listopad 2018</a:t>
            </a:r>
          </a:p>
          <a:p>
            <a:pPr marL="0" indent="0" algn="ctr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23113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Tematická zpráva - zjištění ČŠI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30681"/>
            <a:ext cx="8596668" cy="47091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Doporučení MŠMT:</a:t>
            </a:r>
            <a:endParaRPr lang="cs-CZ" b="1" dirty="0"/>
          </a:p>
          <a:p>
            <a:r>
              <a:rPr lang="cs-CZ" dirty="0"/>
              <a:t>Vytvořit systém podpory a motivace rodičů, kteří dlouhodobě své děti do předškolního vzdělávání </a:t>
            </a:r>
            <a:r>
              <a:rPr lang="cs-CZ" dirty="0" smtClean="0"/>
              <a:t>neposílají. Zabývat </a:t>
            </a:r>
            <a:r>
              <a:rPr lang="cs-CZ" dirty="0"/>
              <a:t>se analyzováním skutečných příčin toho, proč děti do předškolního vzdělávání nenastoupily, a podle zjištění navrhovat a realizovat cílená opatření, a to i v rámci koordinovaného </a:t>
            </a:r>
            <a:r>
              <a:rPr lang="cs-CZ" dirty="0" smtClean="0"/>
              <a:t>postupu s MSPV, MV, OSPOD.</a:t>
            </a:r>
            <a:endParaRPr lang="cs-CZ" dirty="0"/>
          </a:p>
          <a:p>
            <a:r>
              <a:rPr lang="cs-CZ" dirty="0" smtClean="0"/>
              <a:t>Zajistit MŠ </a:t>
            </a:r>
            <a:r>
              <a:rPr lang="cs-CZ" dirty="0"/>
              <a:t>srozumitelné postupy pro řešení záležitostí souvisejících s povinným </a:t>
            </a:r>
            <a:r>
              <a:rPr lang="cs-CZ" dirty="0" smtClean="0"/>
              <a:t>předškolním vzděláváním </a:t>
            </a:r>
            <a:r>
              <a:rPr lang="cs-CZ" dirty="0"/>
              <a:t>(organizace zápisu dětí, </a:t>
            </a:r>
            <a:r>
              <a:rPr lang="cs-CZ" dirty="0" smtClean="0"/>
              <a:t>spolupráce se zřizovatelem, </a:t>
            </a:r>
            <a:r>
              <a:rPr lang="cs-CZ" dirty="0"/>
              <a:t>neúčast rodičů na zápisu dětí, způsoby omlouvání dětí, řešení absencí dětí nespolupracujících rodičů apod.). </a:t>
            </a:r>
          </a:p>
          <a:p>
            <a:r>
              <a:rPr lang="cs-CZ" dirty="0" smtClean="0"/>
              <a:t>Upravit </a:t>
            </a:r>
            <a:r>
              <a:rPr lang="cs-CZ" dirty="0"/>
              <a:t>pravidla pro ověřování dosahování očekávaných výstupů u dětí v režimu individuálního vzdělávání </a:t>
            </a:r>
            <a:r>
              <a:rPr lang="cs-CZ" dirty="0" smtClean="0"/>
              <a:t>(zjištěna vysoka) </a:t>
            </a:r>
            <a:r>
              <a:rPr lang="cs-CZ" dirty="0"/>
              <a:t>variabilitě forem a způsobů ověřování </a:t>
            </a:r>
            <a:r>
              <a:rPr lang="cs-CZ" dirty="0" smtClean="0"/>
              <a:t>jednotlivými </a:t>
            </a:r>
            <a:r>
              <a:rPr lang="cs-CZ" dirty="0"/>
              <a:t>školami. </a:t>
            </a:r>
          </a:p>
          <a:p>
            <a:r>
              <a:rPr lang="cs-CZ" dirty="0" smtClean="0"/>
              <a:t>Řešit </a:t>
            </a:r>
            <a:r>
              <a:rPr lang="cs-CZ" dirty="0"/>
              <a:t>povinnost MŠ zajistit kapacitu pro děti, které by v průběhu školního roku přešly z režimu individuálního vzdělávání na pravidelnou docházku </a:t>
            </a:r>
            <a:r>
              <a:rPr lang="cs-CZ" dirty="0" smtClean="0"/>
              <a:t>do MŠ. Doporučení </a:t>
            </a:r>
            <a:r>
              <a:rPr lang="cs-CZ" dirty="0"/>
              <a:t>MŠMT podat neprodleně žádost o změnu kapacity školy v rejstříku škol a školských zařízení nemusí vždy řešit reálný problém nedostatečné kapacity školy. Podle zjištění </a:t>
            </a:r>
            <a:r>
              <a:rPr lang="cs-CZ" dirty="0" smtClean="0"/>
              <a:t>ČŠI některé </a:t>
            </a:r>
            <a:r>
              <a:rPr lang="cs-CZ" dirty="0"/>
              <a:t>školy přijímají děti do režimu individuálního vzdělávání nad rámec svých kapacit. </a:t>
            </a:r>
          </a:p>
          <a:p>
            <a:r>
              <a:rPr lang="cs-CZ" dirty="0" smtClean="0"/>
              <a:t>Zajistit </a:t>
            </a:r>
            <a:r>
              <a:rPr lang="cs-CZ" dirty="0"/>
              <a:t>kvalitní </a:t>
            </a:r>
            <a:r>
              <a:rPr lang="cs-CZ" dirty="0" smtClean="0"/>
              <a:t>DVPP, </a:t>
            </a:r>
            <a:r>
              <a:rPr lang="cs-CZ" dirty="0"/>
              <a:t>zejména v oblasti formativního hodnocení, didaktických a metodických postupů vhodných pro děti s různými vzdělávacími potřebami i pro děti různého věku.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650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Tematická zpráva - zjištění ČŠI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Doporučení pro zřizovatele:</a:t>
            </a:r>
            <a:endParaRPr lang="cs-CZ" sz="2000" b="1" dirty="0"/>
          </a:p>
          <a:p>
            <a:r>
              <a:rPr lang="cs-CZ" sz="2000" dirty="0" smtClean="0"/>
              <a:t>Systematicky </a:t>
            </a:r>
            <a:r>
              <a:rPr lang="cs-CZ" sz="2000" dirty="0"/>
              <a:t>sledovat demografický vývoj s ohledem na aktuální nárůst nově narozených dětí. </a:t>
            </a:r>
          </a:p>
          <a:p>
            <a:r>
              <a:rPr lang="cs-CZ" sz="2000" dirty="0" smtClean="0"/>
              <a:t>Podporovat </a:t>
            </a:r>
            <a:r>
              <a:rPr lang="cs-CZ" sz="2000" dirty="0"/>
              <a:t>školy, do jejichž spádové oblasti patří vyšší podíl dětí ze sociálně a kulturně odlišného prostředí – například zajištěním pozice sociálního pedagoga. Vyhodnocovat účinnost zavedených opatření, která mají vést ke kvalitnějšímu vzdělávání pro ohrožené skupiny dětí. </a:t>
            </a:r>
          </a:p>
          <a:p>
            <a:r>
              <a:rPr lang="cs-CZ" sz="2000" dirty="0" smtClean="0"/>
              <a:t>Vytvářet </a:t>
            </a:r>
            <a:r>
              <a:rPr lang="cs-CZ" sz="2000" dirty="0"/>
              <a:t>předpoklady pro výměnu zkušeností mezi jednotlivými školami. 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53875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Tematická zpráva - zjištění ČŠI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0308" y="2114869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Doporučení pro školy:</a:t>
            </a:r>
            <a:endParaRPr lang="cs-CZ" sz="2000" b="1" dirty="0"/>
          </a:p>
          <a:p>
            <a:r>
              <a:rPr lang="cs-CZ" sz="2000" dirty="0"/>
              <a:t>Průběžně vyhodnocovat dopady vzdělávání na očekávané výstupy předškolního vzdělávání. </a:t>
            </a:r>
          </a:p>
          <a:p>
            <a:r>
              <a:rPr lang="cs-CZ" sz="2000" dirty="0" smtClean="0"/>
              <a:t>Podporovat </a:t>
            </a:r>
            <a:r>
              <a:rPr lang="cs-CZ" sz="2000" dirty="0"/>
              <a:t>pedagogy MŠ, i v malých školách vytvářet příležitosti pro společné plánování a společnou reflexi vzdělávání, podporovat moderaci nad vzdělávacími výsledky dětí a spolupráci při návrzích opatření. 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03971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předškolní vzdělávání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Školský zákon</a:t>
            </a:r>
          </a:p>
          <a:p>
            <a:pPr marL="0" indent="0">
              <a:buNone/>
            </a:pPr>
            <a:r>
              <a:rPr lang="cs-CZ" sz="2800" i="1" dirty="0"/>
              <a:t>Předškolní vzdělávání vytváří základní předpoklady pro pokračování ve vzdělávání. Předškolní vzdělávání napomáhá vyrovnávat nerovnoměrnosti vývoje dětí před vstupem do základního vzdělávání a poskytuje speciálně pedagogickou péči dětem se speciálními vzdělávacími potřebami. </a:t>
            </a:r>
          </a:p>
        </p:txBody>
      </p:sp>
    </p:spTree>
    <p:extLst>
      <p:ext uri="{BB962C8B-B14F-4D97-AF65-F5344CB8AC3E}">
        <p14:creationId xmlns:p14="http://schemas.microsoft.com/office/powerpoint/2010/main" val="58993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předškolní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Základem pro účinnost vzdělávání je</a:t>
            </a:r>
          </a:p>
          <a:p>
            <a:pPr marL="0" indent="0">
              <a:buNone/>
            </a:pPr>
            <a:endParaRPr lang="cs-CZ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Pedagogická diagnostika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/>
              <a:t>Individualizované pojetí předškolního vzdělávání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7819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</a:t>
            </a:r>
            <a:r>
              <a:rPr lang="cs-CZ" dirty="0" smtClean="0"/>
              <a:t>koly a cíle diagnostiky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400" dirty="0" smtClean="0"/>
              <a:t>Je </a:t>
            </a:r>
            <a:r>
              <a:rPr lang="cs-CZ" sz="2400" dirty="0"/>
              <a:t>nedílnou součástí složitého </a:t>
            </a:r>
            <a:r>
              <a:rPr lang="cs-CZ" sz="2400" dirty="0" smtClean="0"/>
              <a:t>vzdělávacího </a:t>
            </a:r>
            <a:r>
              <a:rPr lang="cs-CZ" sz="2400" dirty="0"/>
              <a:t>procesu</a:t>
            </a:r>
            <a:r>
              <a:rPr lang="cs-CZ" sz="2400" dirty="0" smtClean="0"/>
              <a:t>.</a:t>
            </a:r>
          </a:p>
          <a:p>
            <a:pPr algn="just"/>
            <a:r>
              <a:rPr lang="cs-CZ" sz="2400" dirty="0" smtClean="0"/>
              <a:t>Cílem je </a:t>
            </a:r>
            <a:r>
              <a:rPr lang="cs-CZ" sz="2400" dirty="0"/>
              <a:t>rozpoznání určitého stavu, stanovení jeho příčin a návrh potřebných </a:t>
            </a:r>
            <a:r>
              <a:rPr lang="cs-CZ" sz="2400" dirty="0" smtClean="0"/>
              <a:t>opatření.</a:t>
            </a:r>
            <a:endParaRPr lang="cs-CZ" sz="2400" dirty="0"/>
          </a:p>
          <a:p>
            <a:endParaRPr lang="cs-CZ" sz="2400" dirty="0" smtClean="0"/>
          </a:p>
          <a:p>
            <a:pPr marL="0" indent="0" algn="just">
              <a:buNone/>
            </a:pPr>
            <a:r>
              <a:rPr lang="cs-CZ" sz="2400" b="1" dirty="0" smtClean="0">
                <a:solidFill>
                  <a:srgbClr val="0070C0"/>
                </a:solidFill>
              </a:rPr>
              <a:t>Smyslem </a:t>
            </a:r>
            <a:r>
              <a:rPr lang="cs-CZ" sz="2400" b="1" dirty="0">
                <a:solidFill>
                  <a:srgbClr val="0070C0"/>
                </a:solidFill>
              </a:rPr>
              <a:t>celého procesu diagnostikování je určit výchovně vzdělávací strategie, navrhnout pedagogická opatření – stanovit prognózu</a:t>
            </a:r>
            <a:r>
              <a:rPr lang="cs-CZ" sz="2000" b="1" dirty="0">
                <a:solidFill>
                  <a:srgbClr val="0070C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7546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AutoShape 2"/>
          <p:cNvSpPr>
            <a:spLocks noGrp="1" noChangeArrowheads="1"/>
          </p:cNvSpPr>
          <p:nvPr>
            <p:ph type="title"/>
          </p:nvPr>
        </p:nvSpPr>
        <p:spPr>
          <a:xfrm>
            <a:off x="1015264" y="914399"/>
            <a:ext cx="8707856" cy="936487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200" b="1" dirty="0"/>
              <a:t>P</a:t>
            </a:r>
            <a:r>
              <a:rPr lang="cs-CZ" altLang="cs-CZ" sz="3200" b="1" dirty="0" smtClean="0"/>
              <a:t>edagogická diagnostika a individualizace</a:t>
            </a:r>
            <a:endParaRPr lang="cs-CZ" altLang="cs-CZ" sz="3200" b="1" dirty="0"/>
          </a:p>
        </p:txBody>
      </p:sp>
      <p:sp>
        <p:nvSpPr>
          <p:cNvPr id="3471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J</a:t>
            </a:r>
            <a:r>
              <a:rPr lang="cs-CZ" sz="2400" dirty="0" smtClean="0"/>
              <a:t>e </a:t>
            </a:r>
            <a:r>
              <a:rPr lang="cs-CZ" sz="2400" dirty="0"/>
              <a:t>nutné, aby vzdělávací působení učitele vycházelo z pedagogické diagnostiky – z pozorování a uvědomění si individuálních potřeb a zájmů dítěte, ze znalosti aktuálního stavu jeho vývoje, konkrétní životní a sociální situace, pravidelného sledování jeho vývoje a </a:t>
            </a:r>
            <a:r>
              <a:rPr lang="cs-CZ" sz="2400" dirty="0" smtClean="0"/>
              <a:t>vzdělávacích </a:t>
            </a:r>
            <a:r>
              <a:rPr lang="cs-CZ" sz="2400" dirty="0"/>
              <a:t>pokroků</a:t>
            </a:r>
            <a:r>
              <a:rPr lang="cs-CZ" sz="2400" dirty="0" smtClean="0"/>
              <a:t>. (RVP PV str. 7).</a:t>
            </a:r>
          </a:p>
          <a:p>
            <a:pPr algn="just"/>
            <a:r>
              <a:rPr lang="cs-CZ" sz="2400" dirty="0" smtClean="0"/>
              <a:t>Učitel provádí </a:t>
            </a:r>
            <a:r>
              <a:rPr lang="cs-CZ" sz="2400" dirty="0"/>
              <a:t>pedagogickou diagnostiku, sleduje a hodnotí individuální pokroky dětí v jejich rozvoji a učení, výsledky evaluace samostatně uplatňuje v projektování (plánování) i v procesu </a:t>
            </a:r>
            <a:r>
              <a:rPr lang="cs-CZ" sz="2400" dirty="0" smtClean="0"/>
              <a:t>vzdělávání. (RVP PV str. 45)</a:t>
            </a:r>
            <a:endParaRPr lang="cs-CZ" sz="2400" dirty="0"/>
          </a:p>
          <a:p>
            <a:pPr algn="just"/>
            <a:endParaRPr lang="cs-CZ" sz="2400" dirty="0" smtClean="0"/>
          </a:p>
          <a:p>
            <a:pPr algn="just"/>
            <a:endParaRPr lang="cs-CZ" sz="2400" dirty="0" smtClean="0"/>
          </a:p>
          <a:p>
            <a:pPr algn="just"/>
            <a:endParaRPr lang="cs-CZ" sz="2400" dirty="0" smtClean="0"/>
          </a:p>
          <a:p>
            <a:pPr algn="just"/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85866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8" grpId="0"/>
      <p:bldP spid="34713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95400"/>
            <a:ext cx="8596668" cy="4745963"/>
          </a:xfrm>
        </p:spPr>
        <p:txBody>
          <a:bodyPr>
            <a:normAutofit/>
          </a:bodyPr>
          <a:lstStyle/>
          <a:p>
            <a:r>
              <a:rPr lang="cs-CZ" sz="3200" b="1" dirty="0"/>
              <a:t>Psychologická </a:t>
            </a:r>
            <a:r>
              <a:rPr lang="cs-CZ" sz="3200" b="1" dirty="0" smtClean="0"/>
              <a:t>diagnostika  </a:t>
            </a:r>
            <a:r>
              <a:rPr lang="cs-CZ" sz="3200" dirty="0" smtClean="0"/>
              <a:t>- cílem </a:t>
            </a:r>
            <a:r>
              <a:rPr lang="cs-CZ" sz="3200" dirty="0"/>
              <a:t>psychologické diagnostiky je poznání psychického </a:t>
            </a:r>
            <a:r>
              <a:rPr lang="cs-CZ" sz="3200" dirty="0" smtClean="0"/>
              <a:t>sta</a:t>
            </a:r>
            <a:r>
              <a:rPr lang="cs-CZ" sz="3200" dirty="0"/>
              <a:t>vu jedince, osobnosti …</a:t>
            </a:r>
            <a:endParaRPr lang="cs-CZ" sz="3200" dirty="0" smtClean="0"/>
          </a:p>
          <a:p>
            <a:pPr marL="441325" lvl="1" indent="-441325"/>
            <a:r>
              <a:rPr lang="cs-CZ" sz="3200" b="1" dirty="0">
                <a:solidFill>
                  <a:schemeClr val="tx1"/>
                </a:solidFill>
              </a:rPr>
              <a:t>Pedagogická </a:t>
            </a:r>
            <a:r>
              <a:rPr lang="cs-CZ" sz="3200" b="1" dirty="0" smtClean="0">
                <a:solidFill>
                  <a:schemeClr val="tx1"/>
                </a:solidFill>
              </a:rPr>
              <a:t>diagnostika </a:t>
            </a:r>
            <a:r>
              <a:rPr lang="cs-CZ" sz="3200" dirty="0" smtClean="0">
                <a:solidFill>
                  <a:schemeClr val="tx1"/>
                </a:solidFill>
              </a:rPr>
              <a:t>se </a:t>
            </a:r>
            <a:r>
              <a:rPr lang="cs-CZ" sz="3200" dirty="0" smtClean="0"/>
              <a:t>zaměřuje </a:t>
            </a:r>
            <a:r>
              <a:rPr lang="cs-CZ" sz="3200" dirty="0"/>
              <a:t>na hodnocení vědomostí, dovedností, postojů, návyků, které si děti osvojily v průběhu výchovy a vzdělání.</a:t>
            </a:r>
          </a:p>
          <a:p>
            <a:pPr marL="0" lvl="1" indent="0">
              <a:buNone/>
            </a:pPr>
            <a:endParaRPr lang="cs-CZ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32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5221" y="194101"/>
            <a:ext cx="8596668" cy="1320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800" b="1" dirty="0" smtClean="0"/>
              <a:t>Diagnostický proces</a:t>
            </a:r>
            <a:endParaRPr lang="cs-CZ" altLang="cs-CZ" sz="4800" b="1" dirty="0"/>
          </a:p>
        </p:txBody>
      </p:sp>
      <p:sp>
        <p:nvSpPr>
          <p:cNvPr id="34816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548594" y="3108468"/>
            <a:ext cx="4979567" cy="3636000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cs-CZ" sz="2400" dirty="0" smtClean="0"/>
              <a:t>Sběr a zpracování </a:t>
            </a:r>
            <a:r>
              <a:rPr lang="cs-CZ" sz="2400" dirty="0"/>
              <a:t>diagnostických údajů </a:t>
            </a:r>
            <a:r>
              <a:rPr lang="cs-CZ" sz="2400" dirty="0" smtClean="0"/>
              <a:t>a dat</a:t>
            </a:r>
          </a:p>
          <a:p>
            <a:pPr>
              <a:buFont typeface="+mj-lt"/>
              <a:buAutoNum type="arabicPeriod"/>
            </a:pPr>
            <a:r>
              <a:rPr lang="cs-CZ" sz="2400" dirty="0" smtClean="0"/>
              <a:t>Stanovení diagnostických závěrů </a:t>
            </a:r>
          </a:p>
          <a:p>
            <a:pPr>
              <a:buFont typeface="+mj-lt"/>
              <a:buAutoNum type="arabicPeriod"/>
            </a:pPr>
            <a:r>
              <a:rPr lang="cs-CZ" sz="2400" dirty="0" smtClean="0"/>
              <a:t>Návrhy </a:t>
            </a:r>
            <a:r>
              <a:rPr lang="cs-CZ" sz="2400" dirty="0"/>
              <a:t>pedagogických opatření</a:t>
            </a:r>
          </a:p>
          <a:p>
            <a:pPr>
              <a:buFont typeface="+mj-lt"/>
              <a:buAutoNum type="arabicPeriod"/>
            </a:pPr>
            <a:r>
              <a:rPr lang="cs-CZ" sz="2400" dirty="0"/>
              <a:t>Intervence </a:t>
            </a:r>
            <a:r>
              <a:rPr lang="cs-CZ" sz="2400" dirty="0" smtClean="0"/>
              <a:t>sloužící </a:t>
            </a:r>
            <a:r>
              <a:rPr lang="cs-CZ" sz="2400" dirty="0"/>
              <a:t>k nápravě </a:t>
            </a:r>
            <a:r>
              <a:rPr lang="cs-CZ" sz="2400" dirty="0" smtClean="0"/>
              <a:t>nebo prevenci sociálních, </a:t>
            </a:r>
            <a:r>
              <a:rPr lang="cs-CZ" sz="2400" dirty="0"/>
              <a:t>vzdělávacích nebo </a:t>
            </a:r>
            <a:r>
              <a:rPr lang="cs-CZ" sz="2400" dirty="0" smtClean="0"/>
              <a:t>vývojových problémů. </a:t>
            </a:r>
            <a:endParaRPr lang="cs-CZ"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8974415"/>
              </p:ext>
            </p:extLst>
          </p:nvPr>
        </p:nvGraphicFramePr>
        <p:xfrm>
          <a:off x="5528161" y="2835701"/>
          <a:ext cx="4410315" cy="4022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Obrázek 4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99" t="55197" b="8304"/>
          <a:stretch/>
        </p:blipFill>
        <p:spPr bwMode="auto">
          <a:xfrm>
            <a:off x="7288501" y="4368049"/>
            <a:ext cx="889635" cy="9575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Obdélník 1"/>
          <p:cNvSpPr/>
          <p:nvPr/>
        </p:nvSpPr>
        <p:spPr>
          <a:xfrm>
            <a:off x="590170" y="1514901"/>
            <a:ext cx="83467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latin typeface="Trebuchet MS" panose="020B0603020202020204" pitchFamily="34" charset="0"/>
                <a:ea typeface="Calibri" panose="020F0502020204030204" pitchFamily="34" charset="0"/>
              </a:rPr>
              <a:t>Dlouhodobý, spirálovitě probíhající proces, který musí brát v úvahu všechny systémy, které ovlivňují vývoj jedince.</a:t>
            </a:r>
            <a:endParaRPr lang="cs-CZ" sz="2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8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2" grpId="0"/>
      <p:bldP spid="3481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AutoShape 2"/>
          <p:cNvSpPr>
            <a:spLocks noGrp="1" noChangeArrowheads="1"/>
          </p:cNvSpPr>
          <p:nvPr>
            <p:ph type="title"/>
          </p:nvPr>
        </p:nvSpPr>
        <p:spPr>
          <a:xfrm>
            <a:off x="792480" y="152401"/>
            <a:ext cx="8288020" cy="1260475"/>
          </a:xfrm>
        </p:spPr>
        <p:txBody>
          <a:bodyPr/>
          <a:lstStyle/>
          <a:p>
            <a:pPr eaLnBrk="1" hangingPunct="1"/>
            <a:r>
              <a:rPr lang="cs-CZ" altLang="cs-CZ" sz="4800" b="1" dirty="0" smtClean="0"/>
              <a:t>Interpretace výsledků</a:t>
            </a:r>
            <a:endParaRPr lang="cs-CZ" altLang="cs-CZ" sz="4800" b="1" dirty="0"/>
          </a:p>
        </p:txBody>
      </p:sp>
      <p:sp>
        <p:nvSpPr>
          <p:cNvPr id="413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2800" dirty="0" smtClean="0"/>
              <a:t>Určit aktuální vzdělávací potřeby.</a:t>
            </a:r>
          </a:p>
          <a:p>
            <a:pPr eaLnBrk="1" hangingPunct="1"/>
            <a:r>
              <a:rPr lang="cs-CZ" altLang="cs-CZ" sz="2800" dirty="0" smtClean="0"/>
              <a:t>Hledat nejvhodnější metody a postupy</a:t>
            </a:r>
          </a:p>
          <a:p>
            <a:pPr eaLnBrk="1" hangingPunct="1"/>
            <a:r>
              <a:rPr lang="cs-CZ" altLang="cs-CZ" sz="2800" dirty="0" smtClean="0"/>
              <a:t>Vytvářet bohatou a vhodnou vzdělávací nabídku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2800" dirty="0" smtClean="0">
                <a:cs typeface="Arial" panose="020B0604020202020204" pitchFamily="34" charset="0"/>
              </a:rPr>
              <a:t>→ </a:t>
            </a:r>
            <a:r>
              <a:rPr lang="cs-CZ" altLang="cs-CZ" sz="2800" b="1" dirty="0" smtClean="0">
                <a:cs typeface="Arial" panose="020B0604020202020204" pitchFamily="34" charset="0"/>
              </a:rPr>
              <a:t>dosahovat žádoucích vzdělávacích efektů.</a:t>
            </a:r>
          </a:p>
        </p:txBody>
      </p:sp>
    </p:spTree>
    <p:extLst>
      <p:ext uri="{BB962C8B-B14F-4D97-AF65-F5344CB8AC3E}">
        <p14:creationId xmlns:p14="http://schemas.microsoft.com/office/powerpoint/2010/main" val="56198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3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8" grpId="0"/>
      <p:bldP spid="4136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737360"/>
          </a:xfrm>
        </p:spPr>
        <p:txBody>
          <a:bodyPr>
            <a:normAutofit fontScale="90000"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cs-CZ" sz="5300" dirty="0" smtClean="0"/>
              <a:t>Povinné předškolní vzdělávání</a:t>
            </a:r>
            <a:r>
              <a:rPr lang="cs-CZ" sz="4900" dirty="0" smtClean="0"/>
              <a:t/>
            </a:r>
            <a:br>
              <a:rPr lang="cs-CZ" sz="4900" dirty="0" smtClean="0"/>
            </a:br>
            <a:r>
              <a:rPr lang="cs-CZ" sz="4900" dirty="0"/>
              <a:t/>
            </a:r>
            <a:br>
              <a:rPr lang="cs-CZ" sz="4900" dirty="0"/>
            </a:br>
            <a:r>
              <a:rPr lang="cs-CZ" sz="2000" dirty="0" smtClean="0">
                <a:solidFill>
                  <a:schemeClr val="tx1"/>
                </a:solidFill>
              </a:rPr>
              <a:t>PaedDr</a:t>
            </a:r>
            <a:r>
              <a:rPr lang="cs-CZ" sz="2000" dirty="0" smtClean="0">
                <a:solidFill>
                  <a:schemeClr val="tx1"/>
                </a:solidFill>
              </a:rPr>
              <a:t>. Hana Sedláčková, Brno, </a:t>
            </a:r>
            <a:r>
              <a:rPr lang="cs-CZ" sz="2000" dirty="0" smtClean="0">
                <a:solidFill>
                  <a:schemeClr val="tx1"/>
                </a:solidFill>
              </a:rPr>
              <a:t>28. listopad </a:t>
            </a:r>
            <a:r>
              <a:rPr lang="cs-CZ" sz="2000" dirty="0" smtClean="0">
                <a:solidFill>
                  <a:schemeClr val="tx1"/>
                </a:solidFill>
              </a:rPr>
              <a:t>2018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857" y="2484120"/>
            <a:ext cx="4776323" cy="4038599"/>
          </a:xfrm>
        </p:spPr>
      </p:pic>
    </p:spTree>
    <p:extLst>
      <p:ext uri="{BB962C8B-B14F-4D97-AF65-F5344CB8AC3E}">
        <p14:creationId xmlns:p14="http://schemas.microsoft.com/office/powerpoint/2010/main" val="261899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800" b="1" dirty="0" smtClean="0"/>
              <a:t>Pozor na chyby, kterých se dopouštíme</a:t>
            </a:r>
            <a:endParaRPr lang="cs-CZ" altLang="cs-CZ" sz="4800" b="1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Závěry z neúplných informací </a:t>
            </a:r>
          </a:p>
          <a:p>
            <a:pPr eaLnBrk="1" hangingPunct="1"/>
            <a:r>
              <a:rPr lang="cs-CZ" altLang="cs-CZ" sz="2800"/>
              <a:t>Obecné, nekonkrétní závěry</a:t>
            </a:r>
          </a:p>
          <a:p>
            <a:pPr eaLnBrk="1" hangingPunct="1"/>
            <a:r>
              <a:rPr lang="cs-CZ" altLang="cs-CZ" sz="2800"/>
              <a:t>Unáhlené (rychlé) závěry </a:t>
            </a:r>
          </a:p>
          <a:p>
            <a:pPr eaLnBrk="1" hangingPunct="1"/>
            <a:r>
              <a:rPr lang="cs-CZ" altLang="cs-CZ" sz="2800"/>
              <a:t>Neznalost příslušných souvislostí </a:t>
            </a:r>
          </a:p>
          <a:p>
            <a:pPr eaLnBrk="1" hangingPunct="1"/>
            <a:r>
              <a:rPr lang="cs-CZ" altLang="cs-CZ" sz="2800"/>
              <a:t>Haló efekt </a:t>
            </a:r>
          </a:p>
          <a:p>
            <a:pPr eaLnBrk="1" hangingPunct="1"/>
            <a:r>
              <a:rPr lang="cs-CZ" altLang="cs-CZ" sz="2800"/>
              <a:t>Golemův efekt </a:t>
            </a:r>
          </a:p>
          <a:p>
            <a:pPr eaLnBrk="1" hangingPunct="1"/>
            <a:r>
              <a:rPr lang="cs-CZ" altLang="cs-CZ" sz="2800"/>
              <a:t>Pygmalion efekt </a:t>
            </a:r>
          </a:p>
        </p:txBody>
      </p:sp>
    </p:spTree>
    <p:extLst>
      <p:ext uri="{BB962C8B-B14F-4D97-AF65-F5344CB8AC3E}">
        <p14:creationId xmlns:p14="http://schemas.microsoft.com/office/powerpoint/2010/main" val="165380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61026" cy="1320800"/>
          </a:xfrm>
        </p:spPr>
        <p:txBody>
          <a:bodyPr/>
          <a:lstStyle/>
          <a:p>
            <a:r>
              <a:rPr lang="cs-CZ" dirty="0" smtClean="0"/>
              <a:t>Využívané nástroje pro pedagogickou diagnostiku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 smtClean="0"/>
              <a:t>Ověřené publikované nástroje, vytvořené týmem odborníků.</a:t>
            </a:r>
          </a:p>
          <a:p>
            <a:pPr marL="0" indent="0">
              <a:buNone/>
            </a:pPr>
            <a:r>
              <a:rPr lang="cs-CZ" sz="2400" dirty="0" smtClean="0"/>
              <a:t>    Rizika: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	nekvalitní nástroje, 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nepochopení nástroje.</a:t>
            </a:r>
          </a:p>
          <a:p>
            <a:r>
              <a:rPr lang="cs-CZ" sz="2400" dirty="0" smtClean="0"/>
              <a:t>Vlastní nástroje vytvořené učiteli MŠ.</a:t>
            </a:r>
          </a:p>
          <a:p>
            <a:pPr marL="0" indent="0">
              <a:buNone/>
            </a:pPr>
            <a:r>
              <a:rPr lang="cs-CZ" sz="2400" dirty="0" smtClean="0"/>
              <a:t>    Rizika: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vynechání některých oblastí rozvoje dítěte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přebírání nástrojů z jiných MŠ.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677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120"/>
          </a:xfrm>
        </p:spPr>
        <p:txBody>
          <a:bodyPr>
            <a:normAutofit fontScale="90000"/>
          </a:bodyPr>
          <a:lstStyle/>
          <a:p>
            <a:r>
              <a:rPr lang="cs-CZ" altLang="cs-CZ" b="1" dirty="0" smtClean="0"/>
              <a:t>Školní </a:t>
            </a:r>
            <a:r>
              <a:rPr lang="cs-CZ" altLang="cs-CZ" b="1" dirty="0"/>
              <a:t>zralost x školní připravenost</a:t>
            </a:r>
            <a:r>
              <a:rPr lang="cs-CZ" altLang="cs-CZ" dirty="0"/>
              <a:t/>
            </a:r>
            <a:br>
              <a:rPr lang="cs-CZ" altLang="cs-CZ" dirty="0"/>
            </a:br>
            <a:endParaRPr lang="cs-CZ" altLang="cs-CZ" dirty="0" smtClean="0"/>
          </a:p>
        </p:txBody>
      </p:sp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677334" y="1828801"/>
            <a:ext cx="8596668" cy="42125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altLang="cs-CZ" sz="2000" dirty="0" smtClean="0">
                <a:solidFill>
                  <a:srgbClr val="0070C0"/>
                </a:solidFill>
              </a:rPr>
              <a:t>Složky školní zralosti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400" b="1" dirty="0" smtClean="0"/>
              <a:t>Tělesná </a:t>
            </a:r>
            <a:r>
              <a:rPr lang="cs-CZ" altLang="cs-CZ" sz="2400" dirty="0" smtClean="0"/>
              <a:t>– vývoj, zdravotní stav, tělesný růst, chrup, osifikace ruky, lateralita, senzomotorická koordinace.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400" b="1" dirty="0" smtClean="0"/>
              <a:t>Poznávací</a:t>
            </a:r>
            <a:r>
              <a:rPr lang="cs-CZ" altLang="cs-CZ" sz="2400" dirty="0" smtClean="0"/>
              <a:t> (kognitivní) – rozumové schopnosti, řeč, </a:t>
            </a:r>
            <a:r>
              <a:rPr lang="cs-CZ" altLang="cs-CZ" sz="2400" dirty="0" err="1" smtClean="0"/>
              <a:t>grafomotorika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vizuomotorika</a:t>
            </a:r>
            <a:r>
              <a:rPr lang="cs-CZ" altLang="cs-CZ" sz="2400" dirty="0" smtClean="0"/>
              <a:t>, sluchové a zrakové vnímání, vnímání prostoru a času, základní matematické představy.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400" b="1" dirty="0" smtClean="0"/>
              <a:t>Emocionálně – sociální </a:t>
            </a:r>
            <a:r>
              <a:rPr lang="cs-CZ" altLang="cs-CZ" sz="2000" dirty="0" smtClean="0"/>
              <a:t>– </a:t>
            </a:r>
            <a:r>
              <a:rPr lang="cs-CZ" altLang="cs-CZ" sz="2400" dirty="0" smtClean="0"/>
              <a:t>podřídí  se zvyklostem </a:t>
            </a:r>
            <a:r>
              <a:rPr lang="cs-CZ" altLang="cs-CZ" sz="2400" dirty="0"/>
              <a:t>a režimu </a:t>
            </a:r>
            <a:r>
              <a:rPr lang="cs-CZ" altLang="cs-CZ" sz="2400" dirty="0" smtClean="0"/>
              <a:t>dne, hygienické </a:t>
            </a:r>
            <a:r>
              <a:rPr lang="cs-CZ" altLang="cs-CZ" sz="2400" dirty="0"/>
              <a:t>návyky a sociální </a:t>
            </a:r>
            <a:r>
              <a:rPr lang="cs-CZ" altLang="cs-CZ" sz="2400" dirty="0" smtClean="0"/>
              <a:t>situace, je </a:t>
            </a:r>
            <a:r>
              <a:rPr lang="cs-CZ" altLang="cs-CZ" sz="2400" dirty="0"/>
              <a:t>schopno strávit velkou část dne mimo </a:t>
            </a:r>
            <a:r>
              <a:rPr lang="cs-CZ" altLang="cs-CZ" sz="2400" dirty="0" smtClean="0"/>
              <a:t>domov, </a:t>
            </a:r>
            <a:r>
              <a:rPr lang="cs-CZ" altLang="cs-CZ" sz="2400" dirty="0"/>
              <a:t>začlení do skupiny </a:t>
            </a:r>
            <a:r>
              <a:rPr lang="cs-CZ" altLang="cs-CZ" sz="2400" dirty="0" smtClean="0"/>
              <a:t>vrstevníků, přijímá </a:t>
            </a:r>
            <a:r>
              <a:rPr lang="cs-CZ" altLang="cs-CZ" sz="2400" dirty="0"/>
              <a:t>autoritu </a:t>
            </a:r>
            <a:r>
              <a:rPr lang="cs-CZ" altLang="cs-CZ" sz="2400" dirty="0" smtClean="0"/>
              <a:t>učitele, kontroluje </a:t>
            </a:r>
            <a:r>
              <a:rPr lang="cs-CZ" altLang="cs-CZ" sz="2400" dirty="0"/>
              <a:t>svoje citové </a:t>
            </a:r>
            <a:r>
              <a:rPr lang="cs-CZ" altLang="cs-CZ" sz="2400" dirty="0" smtClean="0"/>
              <a:t>projevy, je </a:t>
            </a:r>
            <a:r>
              <a:rPr lang="cs-CZ" altLang="cs-CZ" sz="2400" dirty="0"/>
              <a:t>schopno přijmout i případný </a:t>
            </a:r>
            <a:r>
              <a:rPr lang="cs-CZ" altLang="cs-CZ" sz="2400" dirty="0" smtClean="0"/>
              <a:t>neúspěch. </a:t>
            </a:r>
            <a:endParaRPr lang="cs-CZ" altLang="cs-CZ" sz="2400" dirty="0"/>
          </a:p>
          <a:p>
            <a:pPr>
              <a:buFont typeface="Wingdings" panose="05000000000000000000" pitchFamily="2" charset="2"/>
              <a:buChar char="Ø"/>
            </a:pPr>
            <a:endParaRPr lang="cs-CZ" altLang="cs-CZ" sz="2000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altLang="cs-CZ" sz="2000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altLang="cs-CZ" sz="2000" dirty="0"/>
          </a:p>
          <a:p>
            <a:pPr marL="0" indent="0"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32328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připravenost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altLang="cs-CZ" sz="2800" dirty="0">
                <a:latin typeface="Trebuchet MS" panose="020B0603020202020204" pitchFamily="34" charset="0"/>
                <a:cs typeface="Times New Roman" panose="02020603050405020304" pitchFamily="18" charset="0"/>
              </a:rPr>
              <a:t>S pojmem školní připravenost je zpravidla spojována subjektivní schopnost dítěte zvládat školní práci (motivace, rozlišování a přijímání různých rolí, emoční připravenost, úroveň verbální komunikace). </a:t>
            </a:r>
            <a:endParaRPr lang="cs-CZ" altLang="cs-CZ" sz="2800" dirty="0" smtClean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cs-CZ" altLang="cs-CZ" sz="2800" dirty="0"/>
              <a:t>Práceschopnost (pracovní předpoklady, návyky)</a:t>
            </a:r>
          </a:p>
          <a:p>
            <a:pPr lvl="1"/>
            <a:r>
              <a:rPr lang="cs-CZ" altLang="cs-CZ" sz="2400" dirty="0"/>
              <a:t>Schopnost záměrné koncentrace pozornosti na danou činnost x bezděčná pozornost</a:t>
            </a:r>
          </a:p>
          <a:p>
            <a:pPr lvl="1"/>
            <a:r>
              <a:rPr lang="cs-CZ" altLang="cs-CZ" sz="2400" dirty="0"/>
              <a:t>Věku přiměřený smysl pro povinnost</a:t>
            </a:r>
          </a:p>
          <a:p>
            <a:pPr lvl="1"/>
            <a:r>
              <a:rPr lang="cs-CZ" altLang="cs-CZ" sz="2400" dirty="0"/>
              <a:t>Uvědomování si potřeby dokončení úkolu</a:t>
            </a:r>
          </a:p>
          <a:p>
            <a:pPr lvl="1"/>
            <a:r>
              <a:rPr lang="cs-CZ" altLang="cs-CZ" sz="2400" dirty="0"/>
              <a:t>Unavitelnost</a:t>
            </a:r>
          </a:p>
          <a:p>
            <a:endParaRPr lang="cs-CZ" altLang="cs-CZ" sz="28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623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Nástroje k diagnostice zrání</a:t>
            </a:r>
            <a:br>
              <a:rPr lang="cs-CZ" dirty="0">
                <a:solidFill>
                  <a:srgbClr val="00B0F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91641"/>
            <a:ext cx="8596668" cy="434972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tx1"/>
                </a:solidFill>
              </a:rPr>
              <a:t>Diagnostika dítěte předškolního věku</a:t>
            </a:r>
            <a:br>
              <a:rPr lang="cs-CZ" sz="2400" dirty="0">
                <a:solidFill>
                  <a:schemeClr val="tx1"/>
                </a:solidFill>
              </a:rPr>
            </a:br>
            <a:r>
              <a:rPr lang="cs-CZ" sz="2400" dirty="0">
                <a:solidFill>
                  <a:schemeClr val="tx1"/>
                </a:solidFill>
              </a:rPr>
              <a:t>Bednářová, Šmardová (2008</a:t>
            </a:r>
            <a:r>
              <a:rPr lang="cs-CZ" sz="2400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400" dirty="0">
                <a:solidFill>
                  <a:schemeClr val="tx1"/>
                </a:solidFill>
              </a:rPr>
              <a:t>Orientační test školní zralosti </a:t>
            </a:r>
            <a:br>
              <a:rPr lang="cs-CZ" altLang="cs-CZ" sz="2400" dirty="0">
                <a:solidFill>
                  <a:schemeClr val="tx1"/>
                </a:solidFill>
              </a:rPr>
            </a:br>
            <a:r>
              <a:rPr lang="cs-CZ" altLang="cs-CZ" sz="2400" dirty="0">
                <a:solidFill>
                  <a:schemeClr val="tx1"/>
                </a:solidFill>
              </a:rPr>
              <a:t>(</a:t>
            </a:r>
            <a:r>
              <a:rPr lang="cs-CZ" altLang="cs-CZ" sz="2400" dirty="0" err="1">
                <a:solidFill>
                  <a:schemeClr val="tx1"/>
                </a:solidFill>
              </a:rPr>
              <a:t>Kern</a:t>
            </a:r>
            <a:r>
              <a:rPr lang="cs-CZ" altLang="cs-CZ" sz="2400" dirty="0">
                <a:solidFill>
                  <a:schemeClr val="tx1"/>
                </a:solidFill>
              </a:rPr>
              <a:t> – Jirásek</a:t>
            </a:r>
            <a:r>
              <a:rPr lang="cs-CZ" altLang="cs-CZ" sz="2400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tx1"/>
                </a:solidFill>
              </a:rPr>
              <a:t>Školní zralost</a:t>
            </a:r>
            <a:br>
              <a:rPr lang="cs-CZ" sz="2400" dirty="0">
                <a:solidFill>
                  <a:schemeClr val="tx1"/>
                </a:solidFill>
              </a:rPr>
            </a:br>
            <a:r>
              <a:rPr lang="cs-CZ" sz="2400" dirty="0">
                <a:solidFill>
                  <a:schemeClr val="tx1"/>
                </a:solidFill>
              </a:rPr>
              <a:t>Bednářová, Šmardová (2008</a:t>
            </a:r>
            <a:r>
              <a:rPr lang="cs-CZ" sz="2400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schemeClr val="tx1"/>
                </a:solidFill>
              </a:rPr>
              <a:t>Předcházíme poruchám učení (</a:t>
            </a:r>
            <a:r>
              <a:rPr lang="cs-CZ" sz="2400" dirty="0" err="1" smtClean="0">
                <a:solidFill>
                  <a:schemeClr val="tx1"/>
                </a:solidFill>
              </a:rPr>
              <a:t>Sindelarová</a:t>
            </a:r>
            <a:r>
              <a:rPr lang="cs-CZ" sz="2400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tx1"/>
                </a:solidFill>
              </a:rPr>
              <a:t>Pedagogické hodnocení v pojetí RVP PV</a:t>
            </a:r>
            <a:br>
              <a:rPr lang="cs-CZ" sz="2400" dirty="0">
                <a:solidFill>
                  <a:schemeClr val="tx1"/>
                </a:solidFill>
              </a:rPr>
            </a:br>
            <a:r>
              <a:rPr lang="cs-CZ" sz="2400" dirty="0">
                <a:solidFill>
                  <a:schemeClr val="tx1"/>
                </a:solidFill>
              </a:rPr>
              <a:t>(Smolíková et. Al., </a:t>
            </a:r>
            <a:r>
              <a:rPr lang="cs-CZ" sz="2400" dirty="0" smtClean="0">
                <a:solidFill>
                  <a:schemeClr val="tx1"/>
                </a:solidFill>
              </a:rPr>
              <a:t>2006) Metodika pro podporu individualizace vzdělávání (pro dítě v posledním roce vzdělávání)</a:t>
            </a:r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9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Nástroje k diagnostice učení</a:t>
            </a:r>
            <a:br>
              <a:rPr lang="cs-CZ" dirty="0">
                <a:solidFill>
                  <a:srgbClr val="00B0F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cs-CZ" altLang="cs-CZ" sz="5900" dirty="0" smtClean="0"/>
              <a:t>Vznikly </a:t>
            </a:r>
            <a:r>
              <a:rPr lang="cs-CZ" altLang="cs-CZ" sz="5900" dirty="0"/>
              <a:t>na pomoc tomu, aby učitelky mohly</a:t>
            </a:r>
          </a:p>
          <a:p>
            <a:pPr algn="just">
              <a:lnSpc>
                <a:spcPct val="90000"/>
              </a:lnSpc>
            </a:pPr>
            <a:r>
              <a:rPr lang="cs-CZ" altLang="cs-CZ" sz="5900" dirty="0"/>
              <a:t>Děti lépe poznat, spolehlivěji sledovat jejich vývoj a učení</a:t>
            </a:r>
          </a:p>
          <a:p>
            <a:pPr algn="just">
              <a:lnSpc>
                <a:spcPct val="90000"/>
              </a:lnSpc>
            </a:pPr>
            <a:r>
              <a:rPr lang="cs-CZ" altLang="cs-CZ" sz="5900" dirty="0"/>
              <a:t>Nabízet jim aktivity, které je posouvají</a:t>
            </a:r>
          </a:p>
          <a:p>
            <a:pPr algn="just">
              <a:lnSpc>
                <a:spcPct val="90000"/>
              </a:lnSpc>
            </a:pPr>
            <a:r>
              <a:rPr lang="cs-CZ" altLang="cs-CZ" sz="5900" dirty="0"/>
              <a:t>Volit odpovídající přístupy a metody</a:t>
            </a:r>
          </a:p>
          <a:p>
            <a:pPr algn="just">
              <a:lnSpc>
                <a:spcPct val="90000"/>
              </a:lnSpc>
              <a:buNone/>
            </a:pPr>
            <a:endParaRPr lang="cs-CZ" altLang="cs-CZ" sz="5900" b="1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cs-CZ" altLang="cs-CZ" sz="5900" b="1" dirty="0"/>
              <a:t>Tedy všímat si každého jednotlivého dítěte, rozpoznat jeho individuální vzdělávací potřeby a přizpůsobit jim jeho vzdělávání, zachytit problémy v počátcích a včas je </a:t>
            </a:r>
            <a:r>
              <a:rPr lang="cs-CZ" altLang="cs-CZ" sz="5900" b="1" dirty="0" smtClean="0"/>
              <a:t>řešit.</a:t>
            </a:r>
            <a:endParaRPr lang="cs-CZ" altLang="cs-CZ" sz="5900" b="1" dirty="0"/>
          </a:p>
          <a:p>
            <a:pPr marL="0" indent="0">
              <a:buNone/>
            </a:pPr>
            <a:endParaRPr lang="cs-CZ" sz="4800" dirty="0">
              <a:solidFill>
                <a:srgbClr val="00B0F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378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-137160"/>
            <a:ext cx="8596668" cy="13208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86840"/>
            <a:ext cx="8596668" cy="4654522"/>
          </a:xfrm>
        </p:spPr>
        <p:txBody>
          <a:bodyPr>
            <a:noAutofit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Oregonská </a:t>
            </a:r>
            <a:r>
              <a:rPr lang="cs-CZ" sz="2400" dirty="0" smtClean="0">
                <a:solidFill>
                  <a:schemeClr val="tx1"/>
                </a:solidFill>
              </a:rPr>
              <a:t>metoda (Začít spolu)</a:t>
            </a:r>
          </a:p>
          <a:p>
            <a:r>
              <a:rPr lang="cs-CZ" sz="2400" dirty="0">
                <a:solidFill>
                  <a:schemeClr val="tx1"/>
                </a:solidFill>
              </a:rPr>
              <a:t>Suky </a:t>
            </a:r>
            <a:r>
              <a:rPr lang="cs-CZ" sz="2400" dirty="0" smtClean="0">
                <a:solidFill>
                  <a:schemeClr val="tx1"/>
                </a:solidFill>
              </a:rPr>
              <a:t>MŠ (Kurikulum podpory zdraví v MŠ)</a:t>
            </a:r>
          </a:p>
          <a:p>
            <a:r>
              <a:rPr lang="cs-CZ" sz="2400" dirty="0">
                <a:solidFill>
                  <a:schemeClr val="tx1"/>
                </a:solidFill>
              </a:rPr>
              <a:t>Rok v </a:t>
            </a:r>
            <a:r>
              <a:rPr lang="cs-CZ" sz="2400" dirty="0" smtClean="0">
                <a:solidFill>
                  <a:schemeClr val="tx1"/>
                </a:solidFill>
              </a:rPr>
              <a:t>MŠ (Sedláčková</a:t>
            </a:r>
            <a:r>
              <a:rPr lang="cs-CZ" sz="2400" dirty="0">
                <a:solidFill>
                  <a:schemeClr val="tx1"/>
                </a:solidFill>
              </a:rPr>
              <a:t>, Syslová, Štěpánková </a:t>
            </a:r>
            <a:r>
              <a:rPr lang="cs-CZ" sz="2400" dirty="0" smtClean="0">
                <a:solidFill>
                  <a:schemeClr val="tx1"/>
                </a:solidFill>
              </a:rPr>
              <a:t>2012)</a:t>
            </a:r>
          </a:p>
          <a:p>
            <a:r>
              <a:rPr lang="cs-CZ" sz="2400" dirty="0" err="1" smtClean="0">
                <a:solidFill>
                  <a:schemeClr val="tx1"/>
                </a:solidFill>
              </a:rPr>
              <a:t>Predict</a:t>
            </a:r>
            <a:r>
              <a:rPr lang="cs-CZ" sz="2400" dirty="0" smtClean="0">
                <a:solidFill>
                  <a:schemeClr val="tx1"/>
                </a:solidFill>
              </a:rPr>
              <a:t> -n</a:t>
            </a:r>
            <a:r>
              <a:rPr lang="cs-CZ" altLang="cs-CZ" sz="2400" dirty="0" smtClean="0">
                <a:solidFill>
                  <a:schemeClr val="tx1"/>
                </a:solidFill>
              </a:rPr>
              <a:t>ový </a:t>
            </a:r>
            <a:r>
              <a:rPr lang="cs-CZ" altLang="cs-CZ" sz="2400" dirty="0">
                <a:solidFill>
                  <a:schemeClr val="tx1"/>
                </a:solidFill>
              </a:rPr>
              <a:t>nástroj určený k diagnostice rozvoje </a:t>
            </a:r>
            <a:r>
              <a:rPr lang="cs-CZ" altLang="cs-CZ" sz="2400" dirty="0" smtClean="0">
                <a:solidFill>
                  <a:schemeClr val="tx1"/>
                </a:solidFill>
              </a:rPr>
              <a:t>kompetencí (MU Brno)</a:t>
            </a:r>
            <a:endParaRPr lang="cs-CZ" altLang="cs-CZ" sz="2400" dirty="0">
              <a:solidFill>
                <a:schemeClr val="tx1"/>
              </a:solidFill>
            </a:endParaRPr>
          </a:p>
          <a:p>
            <a:r>
              <a:rPr lang="cs-CZ" sz="2400" dirty="0" smtClean="0">
                <a:solidFill>
                  <a:schemeClr val="tx1"/>
                </a:solidFill>
              </a:rPr>
              <a:t> </a:t>
            </a:r>
            <a:r>
              <a:rPr lang="cs-CZ" sz="2400" dirty="0">
                <a:solidFill>
                  <a:schemeClr val="tx1"/>
                </a:solidFill>
              </a:rPr>
              <a:t>Pedagogické hodnocení v pojetí RVP PV</a:t>
            </a:r>
            <a:br>
              <a:rPr lang="cs-CZ" sz="2400" dirty="0">
                <a:solidFill>
                  <a:schemeClr val="tx1"/>
                </a:solidFill>
              </a:rPr>
            </a:br>
            <a:r>
              <a:rPr lang="cs-CZ" sz="2400" dirty="0">
                <a:solidFill>
                  <a:schemeClr val="tx1"/>
                </a:solidFill>
              </a:rPr>
              <a:t>(Smolíková et. Al., 2006</a:t>
            </a:r>
            <a:r>
              <a:rPr lang="cs-CZ" sz="2400" dirty="0" smtClean="0">
                <a:solidFill>
                  <a:schemeClr val="tx1"/>
                </a:solidFill>
              </a:rPr>
              <a:t>) Metodika </a:t>
            </a:r>
            <a:r>
              <a:rPr lang="cs-CZ" sz="2400" dirty="0">
                <a:solidFill>
                  <a:schemeClr val="tx1"/>
                </a:solidFill>
              </a:rPr>
              <a:t>pro podporu individualizace vzdělávání</a:t>
            </a:r>
            <a:br>
              <a:rPr lang="cs-CZ" sz="2400" dirty="0">
                <a:solidFill>
                  <a:schemeClr val="tx1"/>
                </a:solidFill>
              </a:rPr>
            </a:br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08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AutoShape 2"/>
          <p:cNvSpPr>
            <a:spLocks noGrp="1" noChangeArrowheads="1"/>
          </p:cNvSpPr>
          <p:nvPr>
            <p:ph type="title"/>
          </p:nvPr>
        </p:nvSpPr>
        <p:spPr>
          <a:xfrm>
            <a:off x="677334" y="609600"/>
            <a:ext cx="9228666" cy="132080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400" b="1" dirty="0"/>
              <a:t>K čemu nám </a:t>
            </a:r>
            <a:r>
              <a:rPr lang="cs-CZ" altLang="cs-CZ" sz="3400" b="1" dirty="0" smtClean="0"/>
              <a:t>slouží pedagogická diagnostika</a:t>
            </a:r>
            <a:endParaRPr lang="cs-CZ" altLang="cs-CZ" sz="3400" b="1" dirty="0"/>
          </a:p>
        </p:txBody>
      </p:sp>
      <p:sp>
        <p:nvSpPr>
          <p:cNvPr id="415747" name="Rectangle 3"/>
          <p:cNvSpPr>
            <a:spLocks noGrp="1" noChangeArrowheads="1"/>
          </p:cNvSpPr>
          <p:nvPr>
            <p:ph idx="1"/>
          </p:nvPr>
        </p:nvSpPr>
        <p:spPr>
          <a:xfrm>
            <a:off x="677334" y="1752601"/>
            <a:ext cx="8596668" cy="428876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Umožňuje</a:t>
            </a:r>
            <a:r>
              <a:rPr lang="cs-CZ" altLang="cs-CZ" sz="2800" b="1" dirty="0" smtClean="0"/>
              <a:t> </a:t>
            </a:r>
            <a:r>
              <a:rPr lang="cs-CZ" altLang="cs-CZ" sz="2800" b="1" dirty="0"/>
              <a:t>včasné odhalení problémů</a:t>
            </a:r>
            <a:r>
              <a:rPr lang="cs-CZ" altLang="cs-CZ" sz="2800" dirty="0"/>
              <a:t> a jejich </a:t>
            </a:r>
            <a:r>
              <a:rPr lang="cs-CZ" altLang="cs-CZ" sz="2800" dirty="0" smtClean="0"/>
              <a:t>řešení.</a:t>
            </a:r>
            <a:endParaRPr lang="cs-CZ" altLang="cs-CZ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 smtClean="0"/>
              <a:t>Umožňuje </a:t>
            </a:r>
            <a:r>
              <a:rPr lang="cs-CZ" altLang="cs-CZ" sz="2800" dirty="0"/>
              <a:t>spolehlivěji odhadnout </a:t>
            </a:r>
            <a:r>
              <a:rPr lang="cs-CZ" altLang="cs-CZ" sz="2800" b="1" dirty="0" smtClean="0"/>
              <a:t>prognózu.</a:t>
            </a:r>
            <a:endParaRPr lang="cs-CZ" altLang="cs-CZ" sz="2800" b="1" dirty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cs-CZ" sz="2800" b="1" i="1" dirty="0" smtClean="0"/>
              <a:t>K plánování</a:t>
            </a:r>
            <a:endParaRPr lang="cs-CZ" sz="2800" dirty="0" smtClean="0"/>
          </a:p>
          <a:p>
            <a:pPr marL="0" indent="0">
              <a:buNone/>
              <a:defRPr/>
            </a:pPr>
            <a:r>
              <a:rPr lang="cs-CZ" sz="2800" dirty="0" smtClean="0"/>
              <a:t>   - nezatěžovat děti nepřiměřenými požadavky,</a:t>
            </a:r>
          </a:p>
          <a:p>
            <a:pPr marL="0" indent="0" eaLnBrk="1" hangingPunct="1">
              <a:buNone/>
              <a:defRPr/>
            </a:pPr>
            <a:r>
              <a:rPr lang="cs-CZ" sz="2800" dirty="0" smtClean="0"/>
              <a:t>   - možnost zažít úspěch,</a:t>
            </a:r>
          </a:p>
          <a:p>
            <a:pPr marL="0" indent="0" eaLnBrk="1" hangingPunct="1">
              <a:buNone/>
              <a:defRPr/>
            </a:pPr>
            <a:r>
              <a:rPr lang="cs-CZ" sz="2800" dirty="0" smtClean="0"/>
              <a:t>   - bohatá vzdělávací nabídka.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cs-CZ" sz="2800" b="1" i="1" dirty="0" smtClean="0"/>
              <a:t>Ke spolupráce s rodiči na vzdělávání </a:t>
            </a:r>
            <a:r>
              <a:rPr lang="cs-CZ" sz="2800" dirty="0" smtClean="0"/>
              <a:t>jejich dětí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dirty="0"/>
              <a:t>	</a:t>
            </a:r>
            <a:r>
              <a:rPr lang="cs-CZ" sz="2800" dirty="0" smtClean="0"/>
              <a:t>- hovorové hodiny,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dirty="0"/>
              <a:t>	</a:t>
            </a:r>
            <a:r>
              <a:rPr lang="cs-CZ" sz="2800" dirty="0" smtClean="0"/>
              <a:t>- individuální konzultace.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b="1" i="1" dirty="0" smtClean="0"/>
          </a:p>
        </p:txBody>
      </p:sp>
    </p:spTree>
    <p:extLst>
      <p:ext uri="{BB962C8B-B14F-4D97-AF65-F5344CB8AC3E}">
        <p14:creationId xmlns:p14="http://schemas.microsoft.com/office/powerpoint/2010/main" val="13940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1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1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6" grpId="0"/>
      <p:bldP spid="41574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60120" y="640080"/>
            <a:ext cx="8120380" cy="701358"/>
          </a:xfrm>
        </p:spPr>
        <p:txBody>
          <a:bodyPr/>
          <a:lstStyle/>
          <a:p>
            <a:pPr eaLnBrk="1" hangingPunct="1"/>
            <a:r>
              <a:rPr lang="cs-CZ" altLang="cs-CZ" b="1" dirty="0" smtClean="0"/>
              <a:t>Co je třeba si uvědomit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idx="1"/>
          </p:nvPr>
        </p:nvSpPr>
        <p:spPr>
          <a:xfrm>
            <a:off x="960120" y="1691640"/>
            <a:ext cx="8945880" cy="379476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altLang="cs-CZ" sz="21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</a:pPr>
            <a:r>
              <a:rPr lang="cs-CZ" altLang="cs-CZ" sz="2800" dirty="0"/>
              <a:t>Nejde o vedení záznamů, ale o </a:t>
            </a:r>
            <a:r>
              <a:rPr lang="cs-CZ" altLang="cs-CZ" sz="2800" b="1" dirty="0"/>
              <a:t>způsob </a:t>
            </a:r>
            <a:r>
              <a:rPr lang="cs-CZ" altLang="cs-CZ" sz="2800" b="1" dirty="0" smtClean="0"/>
              <a:t>práce,</a:t>
            </a:r>
            <a:endParaRPr lang="cs-CZ" altLang="cs-CZ" sz="2800" b="1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</a:pPr>
            <a:r>
              <a:rPr lang="cs-CZ" altLang="cs-CZ" sz="2800" dirty="0"/>
              <a:t>s</a:t>
            </a:r>
            <a:r>
              <a:rPr lang="cs-CZ" altLang="cs-CZ" sz="2800" dirty="0" smtClean="0"/>
              <a:t>myslem </a:t>
            </a:r>
            <a:r>
              <a:rPr lang="cs-CZ" altLang="cs-CZ" sz="2800" dirty="0"/>
              <a:t>je využít všech dispozic dítěte, odstranit zbytečné překážky a</a:t>
            </a:r>
            <a:r>
              <a:rPr lang="cs-CZ" altLang="cs-CZ" sz="2800" b="1" dirty="0"/>
              <a:t> pomoci dítěti dosáhnout maxima jeho </a:t>
            </a:r>
            <a:r>
              <a:rPr lang="cs-CZ" altLang="cs-CZ" sz="2800" b="1" dirty="0" smtClean="0"/>
              <a:t>předpokladů, vyrovnat nerovnoměrnosti v jeho vývoji,</a:t>
            </a:r>
            <a:endParaRPr lang="cs-CZ" altLang="cs-CZ" sz="2800" b="1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</a:pPr>
            <a:r>
              <a:rPr lang="cs-CZ" altLang="cs-CZ" sz="2800" b="1" dirty="0" smtClean="0"/>
              <a:t>žádná </a:t>
            </a:r>
            <a:r>
              <a:rPr lang="cs-CZ" altLang="cs-CZ" sz="2800" b="1" dirty="0"/>
              <a:t>diagnostika nemá smysl, pokud není dále využita, a to ve prospěch těch, které </a:t>
            </a:r>
            <a:r>
              <a:rPr lang="cs-CZ" altLang="cs-CZ" sz="2800" b="1" dirty="0" smtClean="0"/>
              <a:t>sleduje. </a:t>
            </a:r>
            <a:endParaRPr lang="cs-CZ" alt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86910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2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2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0" grpId="0"/>
      <p:bldP spid="43213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Některé chybné </a:t>
            </a:r>
            <a:r>
              <a:rPr lang="cs-CZ" sz="3200" dirty="0" err="1" smtClean="0"/>
              <a:t>mémy</a:t>
            </a:r>
            <a:r>
              <a:rPr lang="cs-CZ" sz="3200" dirty="0" smtClean="0"/>
              <a:t> ve vzdělávání dětí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Všichni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učí stejným způsobem.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Včerejší kurikulum vyhovuje i dnes.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Výklad vede k vědomostem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dětí.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Cílem vzdělávání je osvojení si znalostí a dovedností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226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400" b="1" dirty="0" smtClean="0"/>
              <a:t>Program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Právní vymezení</a:t>
            </a:r>
          </a:p>
          <a:p>
            <a:r>
              <a:rPr lang="cs-CZ" dirty="0" smtClean="0"/>
              <a:t>Tematická inspekce ČŠI - zjištění</a:t>
            </a:r>
            <a:endParaRPr lang="cs-CZ" dirty="0"/>
          </a:p>
          <a:p>
            <a:r>
              <a:rPr lang="cs-CZ" dirty="0" smtClean="0"/>
              <a:t>Pedagogická diagnostika jako základní východisko plánování a práce s dětmi</a:t>
            </a:r>
          </a:p>
          <a:p>
            <a:pPr lvl="0"/>
            <a:r>
              <a:rPr lang="cs-CZ" dirty="0" smtClean="0"/>
              <a:t>Vztah </a:t>
            </a:r>
            <a:r>
              <a:rPr lang="cs-CZ" dirty="0"/>
              <a:t>mezi individualizací a </a:t>
            </a:r>
            <a:r>
              <a:rPr lang="cs-CZ" dirty="0" smtClean="0"/>
              <a:t>diagnostikováním</a:t>
            </a:r>
            <a:endParaRPr lang="cs-CZ" dirty="0"/>
          </a:p>
          <a:p>
            <a:pPr lvl="0"/>
            <a:r>
              <a:rPr lang="cs-CZ" dirty="0" smtClean="0"/>
              <a:t>Formy práce s dětmi 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29801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pro plánování TVP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3200" dirty="0"/>
              <a:t>Způsob plánování</a:t>
            </a:r>
          </a:p>
          <a:p>
            <a:pPr>
              <a:lnSpc>
                <a:spcPct val="90000"/>
              </a:lnSpc>
            </a:pPr>
            <a:r>
              <a:rPr lang="cs-CZ" altLang="cs-CZ" sz="3200" dirty="0"/>
              <a:t>Individualizace</a:t>
            </a:r>
          </a:p>
          <a:p>
            <a:pPr>
              <a:lnSpc>
                <a:spcPct val="90000"/>
              </a:lnSpc>
            </a:pPr>
            <a:r>
              <a:rPr lang="cs-CZ" altLang="cs-CZ" sz="3200" dirty="0"/>
              <a:t>Volba metod a forem práce </a:t>
            </a:r>
          </a:p>
          <a:p>
            <a:pPr>
              <a:lnSpc>
                <a:spcPct val="90000"/>
              </a:lnSpc>
            </a:pPr>
            <a:r>
              <a:rPr lang="cs-CZ" altLang="cs-CZ" sz="3200" dirty="0"/>
              <a:t>Organizace spontánních a řízených činností</a:t>
            </a:r>
          </a:p>
          <a:p>
            <a:pPr>
              <a:lnSpc>
                <a:spcPct val="90000"/>
              </a:lnSpc>
            </a:pPr>
            <a:r>
              <a:rPr lang="cs-CZ" altLang="cs-CZ" sz="3200" dirty="0"/>
              <a:t>Typy využívaných činností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88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Zjištění ČŠI o současné praxi práce s dětmi které plní předškolní vzdělávání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Tradiční způsob vzdělávání s ranními hrami a následnou hromadnou, společnou činností (v některých MŠ jsou v jejich rámci jsou zařazeny činnosti diferencované podle věku dětí). Individuální podpora dětí formou individuální práce s dítětem je jen občasná, zpravidla nahodilá a probíhá na výzvu učitelky.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 Samostatná práce se skupinou dětí které plní povinné předškolní vzdělávání</a:t>
            </a:r>
          </a:p>
          <a:p>
            <a:pPr marL="0" indent="0">
              <a:buNone/>
            </a:pPr>
            <a:r>
              <a:rPr lang="cs-CZ" sz="2000" dirty="0" smtClean="0"/>
              <a:t>	- všechny děti mají stejný cíl, stejnou činnost,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- práce je diferencovaná podle vzdělávacích potřeb dětí.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 smtClean="0"/>
              <a:t>Využití  zadávání úkolů na určité časové období, o jejichž plnění dítě samostatně rozhoduje a které samostatně plní.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226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Společná činnost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/>
              <a:t>Není určena k „výuce“, </a:t>
            </a:r>
            <a:r>
              <a:rPr lang="cs-CZ" sz="3200" dirty="0"/>
              <a:t>v žádném případě nesmí být variací dřívějšího „zaměstnání“. Slouží zejména ke sdílení, reflexi či společným rituálům. Její délka by měla respektovat možnosti dětí ve třídě, týkající se délky soustředění a náročnosti obsahu.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302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 frontálních činností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37361"/>
            <a:ext cx="8596668" cy="4304002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cs-CZ" altLang="cs-CZ" sz="2400" dirty="0"/>
              <a:t>nezajišťují dostatečně individualizaci, protože málo splňují požadavek, důsledného vázání vzdělávání k individuálně různým potřebám a možnostem jednotlivých dětí,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/>
              <a:t>nenaplňují princip vzdělávací nabídky, neumožňují individuální volbu ani aktivní účast každého dítěte,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/>
              <a:t>zpravidla bývají založeny na dominantní roli učitelky, na zadávání úkolů a kontrole jejich splnění,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/>
              <a:t>vede děti k téměř bezvýhradné poslušnosti.</a:t>
            </a:r>
          </a:p>
          <a:p>
            <a:pPr>
              <a:lnSpc>
                <a:spcPct val="90000"/>
              </a:lnSpc>
              <a:buNone/>
            </a:pPr>
            <a:endParaRPr lang="cs-CZ" alt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981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Důsledky: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630681"/>
            <a:ext cx="8596668" cy="4410682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</a:pPr>
            <a:r>
              <a:rPr lang="cs-CZ" altLang="cs-CZ" sz="2400" dirty="0"/>
              <a:t>nezájem velké části dětí, z nichž pro některé může být činnost příliš náročná, pro část naopak může být velmi jednoduchá, pro jiné neodpovídá jejích zájmům, takže je neupoutá,</a:t>
            </a:r>
          </a:p>
          <a:p>
            <a:pPr lvl="1">
              <a:lnSpc>
                <a:spcPct val="80000"/>
              </a:lnSpc>
            </a:pPr>
            <a:r>
              <a:rPr lang="cs-CZ" altLang="cs-CZ" sz="2400" dirty="0"/>
              <a:t>při nezaujetí děti vznikají problémy s jejich chováním, kdy se např. válejí, nebo jinými způsoby narušují činnost,</a:t>
            </a:r>
          </a:p>
          <a:p>
            <a:pPr lvl="1">
              <a:lnSpc>
                <a:spcPct val="80000"/>
              </a:lnSpc>
            </a:pPr>
            <a:r>
              <a:rPr lang="cs-CZ" altLang="cs-CZ" sz="2400" dirty="0"/>
              <a:t>učitelka pro zajištění realizace činnosti často volí neefektivní autoritativní způsoby komunikace (příkazy, zákazy, poučování, moralizování, někdy i výhrůžky),</a:t>
            </a:r>
          </a:p>
          <a:p>
            <a:pPr lvl="1">
              <a:lnSpc>
                <a:spcPct val="80000"/>
              </a:lnSpc>
            </a:pPr>
            <a:r>
              <a:rPr lang="cs-CZ" altLang="cs-CZ" sz="2400" dirty="0"/>
              <a:t>méně aktivní, uzavřené děti nemají šanci se prosadit, pasivně se podřizují a činnost sledují.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935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Zadávání úkolů na určené období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 smtClean="0"/>
              <a:t>Procvičuje oblast, ve které má dítě problém (pedagogická diagnostika),</a:t>
            </a:r>
          </a:p>
          <a:p>
            <a:r>
              <a:rPr lang="cs-CZ" sz="2200" dirty="0" smtClean="0"/>
              <a:t>rozvíjí přirozeně kompetence, které lze jen obtížně rozvíjet tradičním způsobem vzdělávání,</a:t>
            </a:r>
          </a:p>
          <a:p>
            <a:r>
              <a:rPr lang="cs-CZ" sz="2200" dirty="0"/>
              <a:t>v</a:t>
            </a:r>
            <a:r>
              <a:rPr lang="cs-CZ" sz="2200" dirty="0" smtClean="0"/>
              <a:t>ýrazněji  dítě připravuje na roli „školáka“ (nová životní role),</a:t>
            </a:r>
          </a:p>
          <a:p>
            <a:r>
              <a:rPr lang="cs-CZ" sz="2200" dirty="0"/>
              <a:t>p</a:t>
            </a:r>
            <a:r>
              <a:rPr lang="cs-CZ" sz="2200" dirty="0" smtClean="0"/>
              <a:t>osiluje samostatnost dítěte a učí je zodpovědnosti,</a:t>
            </a:r>
          </a:p>
          <a:p>
            <a:r>
              <a:rPr lang="cs-CZ" sz="2200" dirty="0"/>
              <a:t>r</a:t>
            </a:r>
            <a:r>
              <a:rPr lang="cs-CZ" sz="2200" dirty="0" smtClean="0"/>
              <a:t>espektuje práceschopnost dítěte a jeho osobní tempo,</a:t>
            </a:r>
          </a:p>
          <a:p>
            <a:r>
              <a:rPr lang="cs-CZ" sz="2200" dirty="0"/>
              <a:t>u</a:t>
            </a:r>
            <a:r>
              <a:rPr lang="cs-CZ" sz="2200" dirty="0" smtClean="0"/>
              <a:t>možňuje náročností a zaměřením úkolů rozvíjet nadání dítěte.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970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problémy metodického a didaktického charakteru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Podcenění (neznalost?) důležitosti rozvoje </a:t>
            </a:r>
            <a:r>
              <a:rPr lang="cs-CZ" sz="2000" dirty="0" err="1" smtClean="0"/>
              <a:t>grafomotoriky</a:t>
            </a:r>
            <a:r>
              <a:rPr lang="cs-CZ" sz="2000" dirty="0" smtClean="0"/>
              <a:t>, </a:t>
            </a:r>
            <a:r>
              <a:rPr lang="cs-CZ" sz="2000" dirty="0" err="1" smtClean="0"/>
              <a:t>vizuomotoriky</a:t>
            </a:r>
            <a:r>
              <a:rPr lang="cs-CZ" sz="2000" dirty="0" smtClean="0"/>
              <a:t> a správného držení tužky – předčasné zařazování grafických tvarů (smyčky..), písmen, číslic,</a:t>
            </a:r>
          </a:p>
          <a:p>
            <a:r>
              <a:rPr lang="cs-CZ" sz="2000" dirty="0"/>
              <a:t>n</a:t>
            </a:r>
            <a:r>
              <a:rPr lang="cs-CZ" sz="2000" dirty="0" smtClean="0"/>
              <a:t>adměrné používání pracovních listů a pracovních sešitů,</a:t>
            </a:r>
          </a:p>
          <a:p>
            <a:r>
              <a:rPr lang="cs-CZ" sz="2000" dirty="0"/>
              <a:t>z</a:t>
            </a:r>
            <a:r>
              <a:rPr lang="cs-CZ" sz="2000" dirty="0" smtClean="0"/>
              <a:t>adávání stejných úkolů dětem, </a:t>
            </a:r>
          </a:p>
          <a:p>
            <a:r>
              <a:rPr lang="cs-CZ" sz="2000" dirty="0"/>
              <a:t>n</a:t>
            </a:r>
            <a:r>
              <a:rPr lang="cs-CZ" sz="2000" dirty="0" smtClean="0"/>
              <a:t>esprávná práce s dvojrozměrnými a trojrozměrnými pomůckami, zejména při určování tvarů (kostka = čtverec…),</a:t>
            </a:r>
          </a:p>
          <a:p>
            <a:r>
              <a:rPr lang="cs-CZ" sz="2000" dirty="0"/>
              <a:t>n</a:t>
            </a:r>
            <a:r>
              <a:rPr lang="cs-CZ" sz="2000" dirty="0" smtClean="0"/>
              <a:t>esprávné postupy práce s číselnou řadou, číslem (upozornění odborných matematiků) – provádí se revize očekávaných výstupů v RVP PV.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710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6000" dirty="0">
                <a:solidFill>
                  <a:srgbClr val="0070C0"/>
                </a:solidFill>
              </a:rPr>
              <a:t>Děkuji za pozornost</a:t>
            </a:r>
            <a:r>
              <a:rPr lang="cs-CZ" dirty="0">
                <a:solidFill>
                  <a:srgbClr val="0070C0"/>
                </a:solidFill>
              </a:rPr>
              <a:t/>
            </a:r>
            <a:br>
              <a:rPr lang="cs-CZ" dirty="0">
                <a:solidFill>
                  <a:srgbClr val="0070C0"/>
                </a:solidFill>
              </a:rPr>
            </a:b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508" y="2160588"/>
            <a:ext cx="5777022" cy="3881437"/>
          </a:xfrm>
        </p:spPr>
      </p:pic>
    </p:spTree>
    <p:extLst>
      <p:ext uri="{BB962C8B-B14F-4D97-AF65-F5344CB8AC3E}">
        <p14:creationId xmlns:p14="http://schemas.microsoft.com/office/powerpoint/2010/main" val="180578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vymezení povinného předškolního vzdělávání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/>
              <a:t>Š</a:t>
            </a:r>
            <a:r>
              <a:rPr lang="cs-CZ" sz="2400" b="1" dirty="0" smtClean="0"/>
              <a:t>kolský zákon</a:t>
            </a:r>
          </a:p>
          <a:p>
            <a:pPr marL="0" indent="0">
              <a:buNone/>
            </a:pPr>
            <a:r>
              <a:rPr lang="cs-CZ" sz="2400" b="1" dirty="0" smtClean="0"/>
              <a:t>	§ </a:t>
            </a:r>
            <a:r>
              <a:rPr lang="cs-CZ" sz="2400" b="1" dirty="0"/>
              <a:t>34a  a </a:t>
            </a:r>
            <a:r>
              <a:rPr lang="cs-CZ" sz="2400" b="1" dirty="0" smtClean="0"/>
              <a:t>34b </a:t>
            </a:r>
            <a:r>
              <a:rPr lang="cs-CZ" sz="2400" dirty="0" smtClean="0"/>
              <a:t>stanoví povinnost předškolního vzdělávání, 	způsoby jeho plnění a individuální vzdělávání</a:t>
            </a:r>
          </a:p>
          <a:p>
            <a:pPr marL="0" indent="0">
              <a:buNone/>
            </a:pPr>
            <a:endParaRPr lang="cs-CZ" sz="2400" b="1" dirty="0" smtClean="0"/>
          </a:p>
          <a:p>
            <a:r>
              <a:rPr lang="cs-CZ" sz="2400" b="1" dirty="0" smtClean="0"/>
              <a:t>§ 1c vyhlášky  č. 14/2005 Sb., o předškolním vzdělávání </a:t>
            </a:r>
            <a:r>
              <a:rPr lang="cs-CZ" sz="2400" dirty="0" smtClean="0"/>
              <a:t>stanoví rozsah povinného vzdělávání </a:t>
            </a:r>
            <a:endParaRPr lang="cs-CZ" sz="2400" b="1" dirty="0" smtClean="0"/>
          </a:p>
          <a:p>
            <a:endParaRPr lang="cs-CZ" b="1" dirty="0"/>
          </a:p>
          <a:p>
            <a:pPr marL="0" indent="0">
              <a:buNone/>
            </a:pPr>
            <a:r>
              <a:rPr lang="cs-CZ" sz="2400" b="1" dirty="0" smtClean="0"/>
              <a:t>Pravidla stanoví školní řád zpracovaný mateřskou školou. </a:t>
            </a:r>
          </a:p>
        </p:txBody>
      </p:sp>
    </p:spTree>
    <p:extLst>
      <p:ext uri="{BB962C8B-B14F-4D97-AF65-F5344CB8AC3E}">
        <p14:creationId xmlns:p14="http://schemas.microsoft.com/office/powerpoint/2010/main" val="222975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problémy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/>
              <a:t>MŠ pouze opisují formulace právních předpisů</a:t>
            </a:r>
          </a:p>
          <a:p>
            <a:r>
              <a:rPr lang="cs-CZ" sz="2400" dirty="0" smtClean="0"/>
              <a:t>Chybí stanovení omlouvání dětí ( </a:t>
            </a:r>
            <a:r>
              <a:rPr lang="cs-CZ" sz="2400" dirty="0"/>
              <a:t>§ 34a </a:t>
            </a:r>
            <a:r>
              <a:rPr lang="cs-CZ" sz="2400" dirty="0" smtClean="0"/>
              <a:t>odst. 4 školského zákona)</a:t>
            </a:r>
          </a:p>
          <a:p>
            <a:r>
              <a:rPr lang="cs-CZ" sz="2400" dirty="0" smtClean="0"/>
              <a:t>Chybí způsob a termíny ověření úrovně osvojování očekávaných výstupů v případě individuálního vzdělávání (34b odst. 3 školského zákona)</a:t>
            </a:r>
          </a:p>
          <a:p>
            <a:r>
              <a:rPr lang="cs-CZ" sz="2400" dirty="0" smtClean="0"/>
              <a:t>Není jednoznačně stanoven začátek doby předškolního vzdělávání (</a:t>
            </a:r>
            <a:r>
              <a:rPr lang="cs-CZ" sz="2400" dirty="0"/>
              <a:t>§ 1c </a:t>
            </a:r>
            <a:r>
              <a:rPr lang="cs-CZ" sz="2400" dirty="0" smtClean="0"/>
              <a:t>odst.2 vyhlášky  č. 14/2005 Sb. o předškolním vzdělávání)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29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Tematická zpráva - zjištění ČŠI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Zaměření TI: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Dopady </a:t>
            </a:r>
            <a:r>
              <a:rPr lang="cs-CZ" dirty="0"/>
              <a:t>povinného předškolního vzdělávání na organizační a personální zajištění a výchovně-vzdělávací činnost mateřských škol za období 1. pololetí </a:t>
            </a:r>
            <a:r>
              <a:rPr lang="cs-CZ" dirty="0" smtClean="0"/>
              <a:t>školního </a:t>
            </a:r>
            <a:r>
              <a:rPr lang="cs-CZ" dirty="0"/>
              <a:t>roku </a:t>
            </a:r>
            <a:r>
              <a:rPr lang="cs-CZ" dirty="0" smtClean="0"/>
              <a:t>2017/2018</a:t>
            </a:r>
          </a:p>
          <a:p>
            <a:pPr marL="0" indent="0">
              <a:buNone/>
            </a:pPr>
            <a:r>
              <a:rPr lang="cs-CZ" b="1" dirty="0" smtClean="0"/>
              <a:t>Realizace 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</a:t>
            </a:r>
            <a:r>
              <a:rPr lang="cs-CZ" dirty="0" smtClean="0"/>
              <a:t>ro </a:t>
            </a:r>
            <a:r>
              <a:rPr lang="cs-CZ" dirty="0"/>
              <a:t>zjišťování názorů a postojů ředitelů škol byly využity elektronické </a:t>
            </a:r>
            <a:r>
              <a:rPr lang="cs-CZ" dirty="0" smtClean="0"/>
              <a:t>dotazníky a rozhovory v rámci inspekční činnosti 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</a:t>
            </a:r>
            <a:r>
              <a:rPr lang="cs-CZ" dirty="0" smtClean="0"/>
              <a:t>rovedena byla na 427 MŠ v rámci komplexní inspekční činnosti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analyzována </a:t>
            </a:r>
            <a:r>
              <a:rPr lang="cs-CZ" dirty="0"/>
              <a:t>byla relevantní dokumentace (např. školní matriky, školní řády, dokumentace o přijímání k předškolnímu vzdělávání, záznamy o pokrocích dětí apod</a:t>
            </a:r>
            <a:r>
              <a:rPr lang="cs-CZ" dirty="0" smtClean="0"/>
              <a:t>.)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</a:t>
            </a:r>
            <a:r>
              <a:rPr lang="cs-CZ" dirty="0" smtClean="0"/>
              <a:t>těžejní </a:t>
            </a:r>
            <a:r>
              <a:rPr lang="cs-CZ" dirty="0"/>
              <a:t>složkou inspekční </a:t>
            </a:r>
            <a:r>
              <a:rPr lang="cs-CZ" dirty="0" smtClean="0"/>
              <a:t>činnosti </a:t>
            </a:r>
            <a:r>
              <a:rPr lang="cs-CZ" dirty="0"/>
              <a:t>byly </a:t>
            </a:r>
            <a:r>
              <a:rPr lang="cs-CZ" dirty="0" smtClean="0"/>
              <a:t>hospitace - celkem </a:t>
            </a:r>
            <a:r>
              <a:rPr lang="cs-CZ" dirty="0"/>
              <a:t>3 </a:t>
            </a:r>
            <a:r>
              <a:rPr lang="cs-CZ" dirty="0" smtClean="0"/>
              <a:t>723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132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Tematická zpráva - zjištění ČŠI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98321"/>
            <a:ext cx="8596668" cy="4243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Poz</a:t>
            </a:r>
            <a:r>
              <a:rPr lang="cs-CZ" sz="2000" b="1" dirty="0"/>
              <a:t>itivní </a:t>
            </a:r>
            <a:r>
              <a:rPr lang="cs-CZ" sz="2000" b="1" dirty="0" smtClean="0"/>
              <a:t>zjištění</a:t>
            </a:r>
            <a:endParaRPr lang="cs-CZ" sz="2000" dirty="0"/>
          </a:p>
          <a:p>
            <a:r>
              <a:rPr lang="cs-CZ" sz="2000" dirty="0"/>
              <a:t>Zavedení povinného předškolního vzdělávání mělo pouze malé dopady na personální podmínky škol nebo na jejich organizaci. Jde však především o důsledek nízkého počtu nově přijatých dětí, na něž legislativní opatření </a:t>
            </a:r>
            <a:r>
              <a:rPr lang="cs-CZ" sz="2000" dirty="0" smtClean="0"/>
              <a:t>cílilo </a:t>
            </a:r>
            <a:endParaRPr lang="cs-CZ" sz="2000" dirty="0"/>
          </a:p>
          <a:p>
            <a:r>
              <a:rPr lang="cs-CZ" sz="2000" dirty="0" smtClean="0"/>
              <a:t>V </a:t>
            </a:r>
            <a:r>
              <a:rPr lang="cs-CZ" sz="2000" dirty="0"/>
              <a:t>celkovém pohledu se nevyskytují specifické problémy s adaptací u dětí, které do MŠ nově vstupují v pěti </a:t>
            </a:r>
            <a:r>
              <a:rPr lang="cs-CZ" sz="2000" dirty="0" smtClean="0"/>
              <a:t>letech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2352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Tematická zpráva - zjištění ČŠI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37360"/>
            <a:ext cx="9137226" cy="45567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000" dirty="0" smtClean="0"/>
              <a:t>Negativní zjištění</a:t>
            </a:r>
            <a:endParaRPr lang="cs-CZ" dirty="0"/>
          </a:p>
          <a:p>
            <a:r>
              <a:rPr lang="cs-CZ" dirty="0"/>
              <a:t>N</a:t>
            </a:r>
            <a:r>
              <a:rPr lang="cs-CZ" dirty="0" smtClean="0"/>
              <a:t>epodařilo </a:t>
            </a:r>
            <a:r>
              <a:rPr lang="cs-CZ" dirty="0"/>
              <a:t>zapojit všechny děti, pro které byl poslední školní rok povinný (zhruba 3 % dětí z populačního ročníku). Často jde </a:t>
            </a:r>
            <a:r>
              <a:rPr lang="cs-CZ" dirty="0" smtClean="0"/>
              <a:t>o </a:t>
            </a:r>
            <a:r>
              <a:rPr lang="cs-CZ" dirty="0"/>
              <a:t>děti, pro něž by bylo předškolní vzdělávání nejvíce přínosné, protože pochází ze sociálně a ekonomicky znevýhodněného </a:t>
            </a:r>
            <a:r>
              <a:rPr lang="cs-CZ" dirty="0" smtClean="0"/>
              <a:t>prostředí. </a:t>
            </a:r>
            <a:endParaRPr lang="cs-CZ" dirty="0"/>
          </a:p>
          <a:p>
            <a:r>
              <a:rPr lang="cs-CZ" dirty="0" smtClean="0"/>
              <a:t>Pro </a:t>
            </a:r>
            <a:r>
              <a:rPr lang="cs-CZ" dirty="0"/>
              <a:t>část dětí není zajištěno stanovení spádové MŠ. Obce školám ve všech případech neposkytují seznam dětí, kterých se povinné vzdělávání týká. Není jednoznačně stanoven postup v případě, že zákonní zástupci nezapíší děti k povinné docházce do MŠ. </a:t>
            </a:r>
          </a:p>
          <a:p>
            <a:r>
              <a:rPr lang="cs-CZ" dirty="0" smtClean="0"/>
              <a:t>Není dostatečně upřesněn </a:t>
            </a:r>
            <a:r>
              <a:rPr lang="cs-CZ" dirty="0"/>
              <a:t>postup při ověřování dosahování očekávaných výstupů u dětí v režimu individuálního vzdělávání, a školy tak v případě formálního ověřování neposkytují potřebnou zpětnou vazbu pro zákonné zástupce. Výsledek ověřování nemá žádný konkrétní důsledek. Není proto zajištěna potřebná podpora dětí, pro které je předškolní vzdělávání vzhledem k méně podnětnému rodinnému prostředí vhodnou příležitostí pro zvýšení šancí na školní úspěch. </a:t>
            </a:r>
          </a:p>
          <a:p>
            <a:r>
              <a:rPr lang="cs-CZ" dirty="0" smtClean="0"/>
              <a:t>Povinné </a:t>
            </a:r>
            <a:r>
              <a:rPr lang="cs-CZ" dirty="0"/>
              <a:t>předškolní vzdělávání znamenalo nárůst administrativy pro pracovníky škol (např. v oblasti organizace zápisů, sledování spádových dětí, sledování docházky, vymáhání pravidelné docházky, zdůvodnění absencí apod.). 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684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Tematická zpráva - zjištění ČŠI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Další zjištění</a:t>
            </a:r>
          </a:p>
          <a:p>
            <a:r>
              <a:rPr lang="cs-CZ" dirty="0"/>
              <a:t>N</a:t>
            </a:r>
            <a:r>
              <a:rPr lang="cs-CZ" dirty="0" smtClean="0"/>
              <a:t>ěkteré </a:t>
            </a:r>
            <a:r>
              <a:rPr lang="cs-CZ" dirty="0"/>
              <a:t>mateřské </a:t>
            </a:r>
            <a:r>
              <a:rPr lang="cs-CZ" dirty="0" smtClean="0"/>
              <a:t>školy se </a:t>
            </a:r>
            <a:r>
              <a:rPr lang="cs-CZ" dirty="0"/>
              <a:t>začaly vracet k </a:t>
            </a:r>
            <a:r>
              <a:rPr lang="cs-CZ" b="1" dirty="0"/>
              <a:t>zavádění věkově homogenních tříd </a:t>
            </a:r>
            <a:r>
              <a:rPr lang="cs-CZ" dirty="0"/>
              <a:t>pro děti ve věku 5–6 let, což nebylo záměrem </a:t>
            </a:r>
            <a:r>
              <a:rPr lang="cs-CZ" dirty="0" smtClean="0"/>
              <a:t>právní </a:t>
            </a:r>
            <a:r>
              <a:rPr lang="cs-CZ" dirty="0"/>
              <a:t>úpravy.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některých školách </a:t>
            </a:r>
            <a:r>
              <a:rPr lang="cs-CZ" dirty="0" smtClean="0"/>
              <a:t>to vedlo ke </a:t>
            </a:r>
            <a:r>
              <a:rPr lang="cs-CZ" dirty="0"/>
              <a:t>zvýšené přípravě na povinnou školní docházku v základním vzdělávání. </a:t>
            </a:r>
            <a:r>
              <a:rPr lang="cs-CZ" dirty="0" smtClean="0"/>
              <a:t>Projevilo se to  </a:t>
            </a:r>
            <a:r>
              <a:rPr lang="cs-CZ" dirty="0"/>
              <a:t>nejen vyšší mírou pozornosti zaměřené na dodržování správných pracovních návyků, samostatnost, dodržovaní pravidel a oblast rozvoje verbálních i neverbálních dovedností a nápravy řeči, ale také zvýšeným </a:t>
            </a:r>
            <a:r>
              <a:rPr lang="cs-CZ" b="1" dirty="0">
                <a:solidFill>
                  <a:schemeClr val="tx1"/>
                </a:solidFill>
              </a:rPr>
              <a:t>nákupem pracovních sešitů (placených zákonnými zástupci), zařazováním většího množství pracovních listů a plněním určitého počtu úkolů denně</a:t>
            </a:r>
            <a:r>
              <a:rPr lang="cs-CZ" dirty="0"/>
              <a:t>. </a:t>
            </a:r>
            <a:r>
              <a:rPr lang="cs-CZ" dirty="0" smtClean="0"/>
              <a:t>ČŠI </a:t>
            </a:r>
            <a:r>
              <a:rPr lang="cs-CZ" dirty="0"/>
              <a:t>poukázala na nedostatky v dodržování správných metodických postupů a vhodnost a přiměřenost vzhledem k vývojovým možnostem dětí. </a:t>
            </a:r>
          </a:p>
        </p:txBody>
      </p:sp>
    </p:spTree>
    <p:extLst>
      <p:ext uri="{BB962C8B-B14F-4D97-AF65-F5344CB8AC3E}">
        <p14:creationId xmlns:p14="http://schemas.microsoft.com/office/powerpoint/2010/main" val="348576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3534</TotalTime>
  <Words>1830</Words>
  <Application>Microsoft Office PowerPoint</Application>
  <PresentationFormat>Širokoúhlá obrazovka</PresentationFormat>
  <Paragraphs>208</Paragraphs>
  <Slides>37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4" baseType="lpstr">
      <vt:lpstr>Arial</vt:lpstr>
      <vt:lpstr>Calibri</vt:lpstr>
      <vt:lpstr>Times New Roman</vt:lpstr>
      <vt:lpstr>Trebuchet MS</vt:lpstr>
      <vt:lpstr>Wingdings</vt:lpstr>
      <vt:lpstr>Wingdings 3</vt:lpstr>
      <vt:lpstr>Faseta</vt:lpstr>
      <vt:lpstr>Prezentace aplikace PowerPoint</vt:lpstr>
      <vt:lpstr>Povinné předškolní vzdělávání  PaedDr. Hana Sedláčková, Brno, 28. listopad 2018 </vt:lpstr>
      <vt:lpstr>Program</vt:lpstr>
      <vt:lpstr>Právní vymezení povinného předškolního vzdělávání</vt:lpstr>
      <vt:lpstr>Nejčastější problémy</vt:lpstr>
      <vt:lpstr>Tematická zpráva - zjištění ČŠI</vt:lpstr>
      <vt:lpstr>Tematická zpráva - zjištění ČŠI</vt:lpstr>
      <vt:lpstr>Tematická zpráva - zjištění ČŠI</vt:lpstr>
      <vt:lpstr>Tematická zpráva - zjištění ČŠI</vt:lpstr>
      <vt:lpstr>Tematická zpráva - zjištění ČŠI</vt:lpstr>
      <vt:lpstr>Tematická zpráva - zjištění ČŠI</vt:lpstr>
      <vt:lpstr>Tematická zpráva - zjištění ČŠI</vt:lpstr>
      <vt:lpstr>Povinné předškolní vzdělávání</vt:lpstr>
      <vt:lpstr>Povinné předškolní vzdělávání</vt:lpstr>
      <vt:lpstr>Úkoly a cíle diagnostiky</vt:lpstr>
      <vt:lpstr>Pedagogická diagnostika a individualizace</vt:lpstr>
      <vt:lpstr>Prezentace aplikace PowerPoint</vt:lpstr>
      <vt:lpstr>Diagnostický proces</vt:lpstr>
      <vt:lpstr>Interpretace výsledků</vt:lpstr>
      <vt:lpstr>Pozor na chyby, kterých se dopouštíme</vt:lpstr>
      <vt:lpstr>Využívané nástroje pro pedagogickou diagnostiku</vt:lpstr>
      <vt:lpstr>Školní zralost x školní připravenost </vt:lpstr>
      <vt:lpstr>Školní připravenost</vt:lpstr>
      <vt:lpstr>Nástroje k diagnostice zrání </vt:lpstr>
      <vt:lpstr>Nástroje k diagnostice učení </vt:lpstr>
      <vt:lpstr>Prezentace aplikace PowerPoint</vt:lpstr>
      <vt:lpstr>K čemu nám slouží pedagogická diagnostika</vt:lpstr>
      <vt:lpstr>Co je třeba si uvědomit</vt:lpstr>
      <vt:lpstr>Některé chybné mémy ve vzdělávání dětí</vt:lpstr>
      <vt:lpstr>Pravidla pro plánování TVP</vt:lpstr>
      <vt:lpstr>Zjištění ČŠI o současné praxi práce s dětmi které plní předškolní vzdělávání</vt:lpstr>
      <vt:lpstr>Společná činnost</vt:lpstr>
      <vt:lpstr>Rizika frontálních činností</vt:lpstr>
      <vt:lpstr>Důsledky:</vt:lpstr>
      <vt:lpstr>Zadávání úkolů na určené období</vt:lpstr>
      <vt:lpstr>Nejčastější problémy metodického a didaktického charakteru</vt:lpstr>
      <vt:lpstr>Děkuji za pozornost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Povinné předškolní vzdělávání</dc:title>
  <dc:creator>Hana Sedláčková</dc:creator>
  <cp:lastModifiedBy>Vlasta Petříková</cp:lastModifiedBy>
  <cp:revision>100</cp:revision>
  <cp:lastPrinted>2018-04-15T22:40:21Z</cp:lastPrinted>
  <dcterms:created xsi:type="dcterms:W3CDTF">2018-03-24T15:37:06Z</dcterms:created>
  <dcterms:modified xsi:type="dcterms:W3CDTF">2019-01-17T09:19:38Z</dcterms:modified>
</cp:coreProperties>
</file>