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33" r:id="rId2"/>
    <p:sldId id="348" r:id="rId3"/>
    <p:sldId id="349" r:id="rId4"/>
    <p:sldId id="354" r:id="rId5"/>
    <p:sldId id="351" r:id="rId6"/>
    <p:sldId id="352" r:id="rId7"/>
    <p:sldId id="353" r:id="rId8"/>
  </p:sldIdLst>
  <p:sldSz cx="9144000" cy="6858000" type="screen4x3"/>
  <p:notesSz cx="6864350" cy="999648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51" d="100"/>
          <a:sy n="51" d="100"/>
        </p:scale>
        <p:origin x="1248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4551" cy="501561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l">
              <a:defRPr sz="13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8211" y="0"/>
            <a:ext cx="2974551" cy="501561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r">
              <a:defRPr sz="1300" smtClean="0"/>
            </a:lvl1pPr>
          </a:lstStyle>
          <a:p>
            <a:pPr>
              <a:defRPr/>
            </a:pPr>
            <a:fld id="{2B520282-4AC2-40F5-86AC-42EB479FCE42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94930"/>
            <a:ext cx="2974551" cy="501560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l">
              <a:defRPr sz="13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8211" y="9494930"/>
            <a:ext cx="2974551" cy="501560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8B38640-4002-44B0-833B-FFA575F381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129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4551" cy="49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32" tIns="48166" rIns="96332" bIns="4816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8211" y="0"/>
            <a:ext cx="2974551" cy="49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32" tIns="48166" rIns="96332" bIns="4816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9300"/>
            <a:ext cx="5000625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36" y="4748334"/>
            <a:ext cx="5491480" cy="449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32" tIns="48166" rIns="96332" bIns="481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94928"/>
            <a:ext cx="2974551" cy="49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32" tIns="48166" rIns="96332" bIns="4816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8211" y="9494928"/>
            <a:ext cx="2974551" cy="49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32" tIns="48166" rIns="96332" bIns="4816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8E4383D0-9173-43FA-BE84-9938F77D5AF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57144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82695" indent="-301037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04146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85805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67463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49121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30782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612440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094098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D04FEAD-0D84-4AA9-AACF-6FD95CCD2CB5}" type="slidenum">
              <a:rPr lang="cs-CZ" altLang="cs-CZ"/>
              <a:pPr>
                <a:spcBef>
                  <a:spcPct val="0"/>
                </a:spcBef>
              </a:pPr>
              <a:t>1</a:t>
            </a:fld>
            <a:endParaRPr lang="cs-CZ" altLang="cs-CZ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595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82695" indent="-301037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04146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85805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67463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49121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30782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612440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094098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D04FEAD-0D84-4AA9-AACF-6FD95CCD2CB5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62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82695" indent="-301037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04146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85805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67463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49121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30782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612440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094098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D04FEAD-0D84-4AA9-AACF-6FD95CCD2CB5}" type="slidenum">
              <a:rPr lang="cs-CZ" altLang="cs-CZ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838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82695" indent="-301037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04146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85805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67463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49121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30782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612440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094098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D04FEAD-0D84-4AA9-AACF-6FD95CCD2CB5}" type="slidenum">
              <a:rPr lang="cs-CZ" altLang="cs-CZ"/>
              <a:pPr>
                <a:spcBef>
                  <a:spcPct val="0"/>
                </a:spcBef>
              </a:pPr>
              <a:t>4</a:t>
            </a:fld>
            <a:endParaRPr lang="cs-CZ" altLang="cs-CZ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069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82695" indent="-301037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04146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85805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67463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49121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30782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612440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094098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D04FEAD-0D84-4AA9-AACF-6FD95CCD2CB5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248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82695" indent="-301037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04146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85805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67463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49121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30782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612440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094098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D04FEAD-0D84-4AA9-AACF-6FD95CCD2CB5}" type="slidenum">
              <a:rPr lang="cs-CZ" altLang="cs-CZ"/>
              <a:pPr>
                <a:spcBef>
                  <a:spcPct val="0"/>
                </a:spcBef>
              </a:pPr>
              <a:t>6</a:t>
            </a:fld>
            <a:endParaRPr lang="cs-CZ" altLang="cs-CZ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062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82695" indent="-301037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04146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85805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67463" indent="-24083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49121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30782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612440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094098" indent="-2408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D04FEAD-0D84-4AA9-AACF-6FD95CCD2CB5}" type="slidenum">
              <a:rPr lang="cs-CZ" altLang="cs-CZ"/>
              <a:pPr>
                <a:spcBef>
                  <a:spcPct val="0"/>
                </a:spcBef>
              </a:pPr>
              <a:t>7</a:t>
            </a:fld>
            <a:endParaRPr lang="cs-CZ" altLang="cs-CZ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312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12553-D114-4AFB-9548-74A8BECBF986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6C145-719D-4BD4-B156-D482E9BD789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0110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0A169-10C2-41BA-9820-95649D2014FE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E7594-A182-47F7-9D64-4CE16674B71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0143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192CE-5506-46E2-A323-394144AE2E44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1AB74-0D98-4143-85F8-140482D1FC1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2494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55F7B-3607-4A2C-8F4C-12849BF57C17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4573D-852A-4B38-99EA-5076E03F73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1147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4BF38-08E9-4264-B0CE-1F29E6E26B35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A5DEB-2C40-4757-9615-4DAE46D6509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1790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19EC2-794C-4260-A967-470FF53D213F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CC921-9FCF-4578-B2CE-A3EE90E1AFF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2208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211FD-7B39-479B-80FB-A05BBE1F9BEF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39035-453C-4C4F-8C09-95019E13750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1462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7000F-98B9-4ED8-B112-301D280052CA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5FB79-B470-4654-AFA5-82BCB87A4D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50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F3B69-C49B-4C41-AC20-DA57C6C91D04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8FD75-35A4-4A6A-B1AA-6C2EAB97704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8058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E6DE6-6483-4553-B067-C0A7BE1A67C6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0C58E-335E-44D2-ABA3-93A8BFAE98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13833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362AF-ACD5-471B-87F5-8C2BFFB102F0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EA74B-EC4B-4CC8-846E-12CE47F629D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89903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socialni-zaclenovani.cz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9F19121-B7D0-49EB-9A4C-01BBA1370328}" type="datetimeFigureOut">
              <a:rPr lang="cs-CZ"/>
              <a:pPr>
                <a:defRPr/>
              </a:pPr>
              <a:t>18.10.2017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AFA783B-FE2E-46CB-9DD3-7C9497585A3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6942138" y="6356350"/>
            <a:ext cx="2160587" cy="2603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cs-CZ" sz="1100" smtClean="0">
                <a:solidFill>
                  <a:schemeClr val="bg2"/>
                </a:solidFill>
                <a:ea typeface="+mn-ea"/>
                <a:hlinkClick r:id="rId13"/>
              </a:rPr>
              <a:t>www.socialni-zaclenovani.cz</a:t>
            </a:r>
            <a:endParaRPr lang="cs-CZ" sz="1100" smtClean="0">
              <a:solidFill>
                <a:schemeClr val="bg2"/>
              </a:solidFill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AFAFA"/>
            </a:gs>
            <a:gs pos="74001">
              <a:srgbClr val="D7D7D7"/>
            </a:gs>
            <a:gs pos="83000">
              <a:srgbClr val="D7D7D7"/>
            </a:gs>
            <a:gs pos="100000">
              <a:srgbClr val="E4E4E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84963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 algn="ctr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ctr"/>
            <a:r>
              <a:rPr lang="cs-CZ" altLang="cs-CZ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Závěrečné setkání</a:t>
            </a:r>
            <a:r>
              <a:rPr lang="cs-CZ" altLang="cs-CZ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projektu </a:t>
            </a:r>
          </a:p>
          <a:p>
            <a:pPr lvl="1" algn="ctr"/>
            <a:endParaRPr lang="cs-CZ" altLang="cs-CZ" sz="3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ctr"/>
            <a:r>
              <a:rPr lang="cs-CZ" altLang="cs-CZ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Místní akční plán rozvoje vzdělávání </a:t>
            </a:r>
          </a:p>
          <a:p>
            <a:pPr lvl="1" algn="ctr"/>
            <a:r>
              <a:rPr lang="cs-CZ" altLang="cs-CZ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ve městě Brně</a:t>
            </a:r>
          </a:p>
          <a:p>
            <a:pPr lvl="1" algn="ctr"/>
            <a:endParaRPr lang="cs-CZ" altLang="cs-CZ" sz="1200" b="1" dirty="0" smtClean="0">
              <a:latin typeface="+mn-lt"/>
              <a:cs typeface="Calibri" panose="020F0502020204030204" pitchFamily="34" charset="0"/>
            </a:endParaRPr>
          </a:p>
          <a:p>
            <a:pPr lvl="1" algn="ctr"/>
            <a:endParaRPr lang="cs-CZ" sz="2400" b="1" dirty="0" smtClean="0">
              <a:latin typeface="+mn-lt"/>
            </a:endParaRPr>
          </a:p>
          <a:p>
            <a:pPr lvl="1" algn="ctr"/>
            <a:endParaRPr lang="cs-CZ" sz="2800" b="1" dirty="0">
              <a:latin typeface="+mn-lt"/>
            </a:endParaRPr>
          </a:p>
          <a:p>
            <a:pPr lvl="1" algn="ctr"/>
            <a:r>
              <a:rPr lang="cs-CZ" sz="2800" b="1" dirty="0" smtClean="0">
                <a:latin typeface="+mn-lt"/>
              </a:rPr>
              <a:t>CZ.02.3.68/0.0/0.0/15_005/0000092</a:t>
            </a:r>
          </a:p>
          <a:p>
            <a:pPr lvl="1" algn="ctr"/>
            <a:endParaRPr lang="cs-CZ" altLang="cs-CZ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ctr"/>
            <a:r>
              <a:rPr lang="cs-CZ" altLang="cs-CZ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18. říjen 2017 </a:t>
            </a:r>
          </a:p>
          <a:p>
            <a:pPr lvl="1" algn="ctr"/>
            <a:endParaRPr lang="cs-CZ" altLang="cs-CZ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2" name="Line 7"/>
          <p:cNvSpPr>
            <a:spLocks noChangeShapeType="1"/>
          </p:cNvSpPr>
          <p:nvPr/>
        </p:nvSpPr>
        <p:spPr bwMode="auto">
          <a:xfrm>
            <a:off x="395288" y="1557338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3013" name="Rectangle 2"/>
          <p:cNvSpPr>
            <a:spLocks noChangeArrowheads="1"/>
          </p:cNvSpPr>
          <p:nvPr/>
        </p:nvSpPr>
        <p:spPr bwMode="auto">
          <a:xfrm>
            <a:off x="468313" y="1628775"/>
            <a:ext cx="8351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cs-CZ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050" y="96837"/>
            <a:ext cx="46101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80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AFAFA"/>
            </a:gs>
            <a:gs pos="74001">
              <a:srgbClr val="D7D7D7"/>
            </a:gs>
            <a:gs pos="83000">
              <a:srgbClr val="D7D7D7"/>
            </a:gs>
            <a:gs pos="100000">
              <a:srgbClr val="E4E4E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Místní akční plán rozvoje vzdělávání ve městě Brně </a:t>
            </a:r>
            <a:endParaRPr lang="cs-CZ" alt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1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8496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2" name="Line 7"/>
          <p:cNvSpPr>
            <a:spLocks noChangeShapeType="1"/>
          </p:cNvSpPr>
          <p:nvPr/>
        </p:nvSpPr>
        <p:spPr bwMode="auto">
          <a:xfrm>
            <a:off x="395288" y="1557338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3013" name="Rectangle 2"/>
          <p:cNvSpPr>
            <a:spLocks noChangeArrowheads="1"/>
          </p:cNvSpPr>
          <p:nvPr/>
        </p:nvSpPr>
        <p:spPr bwMode="auto">
          <a:xfrm>
            <a:off x="468313" y="1628775"/>
            <a:ext cx="8351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cs-CZ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4" name="Rectangle 1"/>
          <p:cNvSpPr>
            <a:spLocks noChangeArrowheads="1"/>
          </p:cNvSpPr>
          <p:nvPr/>
        </p:nvSpPr>
        <p:spPr bwMode="auto">
          <a:xfrm>
            <a:off x="395288" y="1720850"/>
            <a:ext cx="820896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 eaLnBrk="1" hangingPunct="1"/>
            <a:r>
              <a:rPr lang="cs-CZ" alt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Zahájení 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– Marie </a:t>
            </a:r>
            <a:r>
              <a:rPr lang="cs-CZ" altLang="cs-CZ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Klusoňová</a:t>
            </a:r>
            <a:endParaRPr lang="cs-CZ" altLang="cs-CZ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AutoNum type="arabicPeriod"/>
            </a:pPr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2. Zdravice 1. náměstka primátora Petra Hladíka a radního pro oblast školství Jaroslava </a:t>
            </a:r>
            <a:r>
              <a:rPr lang="cs-CZ" alt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Suchého</a:t>
            </a: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3. Praktické otázky spolupráce Úřadu pro mezinárodněprávní ochranu dětí se školami – Zdeněk Kapitán </a:t>
            </a:r>
            <a:endParaRPr lang="cs-CZ" altLang="cs-CZ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4. Základní přístupy k žákovi s dyslexií k osvojení si čtenářských dovedností v edukaci – Miroslava Bartoňová </a:t>
            </a:r>
            <a:endParaRPr lang="cs-CZ" altLang="cs-CZ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5. Obecné shrnutí výsledků dotazníkového šetření potřeb mateřských škol v rámci projektu MAP v kontextu s realizovanými aktivitami v oblasti předškolního vzdělávání v rámci projektu a v kontextu celorepublikového hodnocení mateřských škol Českou školní inspekcí – Irena Borkovcová  </a:t>
            </a:r>
            <a:endParaRPr lang="cs-CZ" altLang="cs-CZ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6. Hodnocení projektu – Vlasta Petříková, Markéta </a:t>
            </a:r>
            <a:r>
              <a:rPr lang="cs-CZ" altLang="cs-CZ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Olbertová</a:t>
            </a:r>
            <a:endParaRPr lang="cs-CZ" altLang="cs-CZ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7. </a:t>
            </a:r>
            <a:r>
              <a:rPr lang="cs-CZ" alt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Závěr</a:t>
            </a:r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050" y="96837"/>
            <a:ext cx="46101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77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AFAFA"/>
            </a:gs>
            <a:gs pos="74001">
              <a:srgbClr val="D7D7D7"/>
            </a:gs>
            <a:gs pos="83000">
              <a:srgbClr val="D7D7D7"/>
            </a:gs>
            <a:gs pos="100000">
              <a:srgbClr val="E4E4E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Místní akční plán rozvoje vzdělávání ve městě Brně </a:t>
            </a:r>
            <a:endParaRPr lang="cs-CZ" alt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1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8496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2" name="Line 7"/>
          <p:cNvSpPr>
            <a:spLocks noChangeShapeType="1"/>
          </p:cNvSpPr>
          <p:nvPr/>
        </p:nvSpPr>
        <p:spPr bwMode="auto">
          <a:xfrm>
            <a:off x="395288" y="1557338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3013" name="Rectangle 2"/>
          <p:cNvSpPr>
            <a:spLocks noChangeArrowheads="1"/>
          </p:cNvSpPr>
          <p:nvPr/>
        </p:nvSpPr>
        <p:spPr bwMode="auto">
          <a:xfrm>
            <a:off x="468313" y="1628775"/>
            <a:ext cx="8351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cs-CZ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4" name="Rectangle 1"/>
          <p:cNvSpPr>
            <a:spLocks noChangeArrowheads="1"/>
          </p:cNvSpPr>
          <p:nvPr/>
        </p:nvSpPr>
        <p:spPr bwMode="auto">
          <a:xfrm>
            <a:off x="395288" y="1720850"/>
            <a:ext cx="8208962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 eaLnBrk="1" hangingPunct="1"/>
            <a:r>
              <a:rPr lang="cs-CZ" alt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Shrnující informace k projektu:</a:t>
            </a:r>
          </a:p>
          <a:p>
            <a:pPr marL="0" indent="0" eaLnBrk="1" hangingPunct="1"/>
            <a:endParaRPr lang="cs-CZ" altLang="cs-CZ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221 zapojených subjektů, největší MAP v ČR</a:t>
            </a: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rojekt otevřený všem ZŠ a MŠ na území města Brna</a:t>
            </a: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Výstup projektu: dokument Místní akční plán rozvoje vzdělávání ve městě Brně vč. Ročního akčního plánu a investičních priorit</a:t>
            </a: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Hodnocení projektu z hlediska RT: </a:t>
            </a:r>
            <a:endParaRPr lang="cs-CZ" alt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Tx/>
              <a:buChar char="-"/>
            </a:pPr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Zapojení škol podle možností a zájmu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: využívání projektových </a:t>
            </a:r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aktivit, aktivně v pracovních skupinách</a:t>
            </a:r>
          </a:p>
          <a:p>
            <a:pPr eaLnBrk="1" hangingPunct="1">
              <a:buFontTx/>
              <a:buChar char="-"/>
            </a:pPr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Informační prostor pro zapojené subjekty – webový portál</a:t>
            </a:r>
          </a:p>
          <a:p>
            <a:pPr eaLnBrk="1" hangingPunct="1">
              <a:buFontTx/>
              <a:buChar char="-"/>
            </a:pPr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Občasné problémy v komunikaci a koordinaci velkého počtu zapojených subjektů</a:t>
            </a:r>
          </a:p>
          <a:p>
            <a:pPr eaLnBrk="1" hangingPunct="1">
              <a:buFontTx/>
              <a:buChar char="-"/>
            </a:pPr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Nabídka kvalitních aktivit pro školy</a:t>
            </a:r>
          </a:p>
          <a:p>
            <a:pPr eaLnBrk="1" hangingPunct="1">
              <a:buFontTx/>
              <a:buChar char="-"/>
            </a:pPr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050" y="96837"/>
            <a:ext cx="46101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AFAFA"/>
            </a:gs>
            <a:gs pos="74001">
              <a:srgbClr val="D7D7D7"/>
            </a:gs>
            <a:gs pos="83000">
              <a:srgbClr val="D7D7D7"/>
            </a:gs>
            <a:gs pos="100000">
              <a:srgbClr val="E4E4E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Místní akční plán rozvoje vzdělávání ve městě Brně </a:t>
            </a:r>
            <a:endParaRPr lang="cs-CZ" alt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1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8496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2" name="Line 7"/>
          <p:cNvSpPr>
            <a:spLocks noChangeShapeType="1"/>
          </p:cNvSpPr>
          <p:nvPr/>
        </p:nvSpPr>
        <p:spPr bwMode="auto">
          <a:xfrm>
            <a:off x="395288" y="1557338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3013" name="Rectangle 2"/>
          <p:cNvSpPr>
            <a:spLocks noChangeArrowheads="1"/>
          </p:cNvSpPr>
          <p:nvPr/>
        </p:nvSpPr>
        <p:spPr bwMode="auto">
          <a:xfrm>
            <a:off x="468313" y="1628775"/>
            <a:ext cx="8351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cs-CZ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4" name="Rectangle 1"/>
          <p:cNvSpPr>
            <a:spLocks noChangeArrowheads="1"/>
          </p:cNvSpPr>
          <p:nvPr/>
        </p:nvSpPr>
        <p:spPr bwMode="auto">
          <a:xfrm>
            <a:off x="395288" y="1720850"/>
            <a:ext cx="8208962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 eaLnBrk="1" hangingPunct="1"/>
            <a:r>
              <a:rPr lang="cs-CZ" alt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Organizační informace k závěrečné etapě projektu MAP:</a:t>
            </a:r>
          </a:p>
          <a:p>
            <a:pPr marL="0" indent="0" eaLnBrk="1" hangingPunct="1"/>
            <a:endParaRPr lang="cs-CZ" altLang="cs-CZ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Zasedání Řídícího výboru MAP 30. 10. 2017</a:t>
            </a: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Podpis Memoranda o spolupráci v projektu MAP – všechny zapojené </a:t>
            </a:r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školy </a:t>
            </a:r>
            <a:r>
              <a:rPr lang="cs-CZ" altLang="cs-CZ" sz="2400" smtClean="0">
                <a:latin typeface="Calibri" panose="020F0502020204030204" pitchFamily="34" charset="0"/>
                <a:cs typeface="Calibri" panose="020F0502020204030204" pitchFamily="34" charset="0"/>
              </a:rPr>
              <a:t>a organizace! </a:t>
            </a:r>
            <a:endParaRPr lang="cs-CZ" altLang="cs-CZ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Memorandum o spolupráci = povinný dokument projektu. Zaslání textu e-mailem s pokyny k vyplnění, nutné doručení originálu na metodická setkání škol v období 30. 10. – 2. 11. 2017</a:t>
            </a: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Schválení dokumentu </a:t>
            </a:r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MAP 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zřizovateli všech zapojených škol </a:t>
            </a: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Listopad 2017: závěrečná platba pro Konzultanty MAP </a:t>
            </a:r>
          </a:p>
          <a:p>
            <a:pPr marL="0" indent="0" eaLnBrk="1" hangingPunct="1"/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Povinnost odevzdání pracovního výkazu, zaslání e-mailem, doručení vyplněného a podepsaného originálu dle instrukcí RT na metodická setkání škol</a:t>
            </a:r>
            <a:endParaRPr lang="cs-CZ" alt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050" y="96837"/>
            <a:ext cx="46101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0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AFAFA"/>
            </a:gs>
            <a:gs pos="74001">
              <a:srgbClr val="D7D7D7"/>
            </a:gs>
            <a:gs pos="83000">
              <a:srgbClr val="D7D7D7"/>
            </a:gs>
            <a:gs pos="100000">
              <a:srgbClr val="E4E4E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Místní akční plán rozvoje vzdělávání ve městě Brně </a:t>
            </a:r>
            <a:endParaRPr lang="cs-CZ" alt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1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8496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2" name="Line 7"/>
          <p:cNvSpPr>
            <a:spLocks noChangeShapeType="1"/>
          </p:cNvSpPr>
          <p:nvPr/>
        </p:nvSpPr>
        <p:spPr bwMode="auto">
          <a:xfrm>
            <a:off x="395288" y="1557338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3013" name="Rectangle 2"/>
          <p:cNvSpPr>
            <a:spLocks noChangeArrowheads="1"/>
          </p:cNvSpPr>
          <p:nvPr/>
        </p:nvSpPr>
        <p:spPr bwMode="auto">
          <a:xfrm>
            <a:off x="468313" y="1628775"/>
            <a:ext cx="8351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cs-CZ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4" name="Rectangle 1"/>
          <p:cNvSpPr>
            <a:spLocks noChangeArrowheads="1"/>
          </p:cNvSpPr>
          <p:nvPr/>
        </p:nvSpPr>
        <p:spPr bwMode="auto">
          <a:xfrm>
            <a:off x="395288" y="1720850"/>
            <a:ext cx="8208962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 eaLnBrk="1" hangingPunct="1"/>
            <a:r>
              <a:rPr lang="cs-CZ" alt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 bude dál? </a:t>
            </a:r>
          </a:p>
          <a:p>
            <a:pPr marL="0" indent="0" eaLnBrk="1" hangingPunct="1"/>
            <a:endParaRPr lang="cs-CZ" alt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Realizace Ročního akčního plánu MAP, dotazníkové šetření zapojených škol k hodnocení plánu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Vzájemné návštěvy na školách (hospitace)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Semináře pro rodiče </a:t>
            </a:r>
          </a:p>
          <a:p>
            <a:pPr marL="0" indent="0" eaLnBrk="1" hangingPunct="1"/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Vzdělávací semináře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Pokračující činnost Řídícího výboru MAP </a:t>
            </a:r>
          </a:p>
          <a:p>
            <a:pPr eaLnBrk="1" hangingPunct="1">
              <a:buFontTx/>
              <a:buChar char="-"/>
            </a:pPr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Aktualizace investičních záměrů ve Strategickém rámci MAP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Konzultační podpora škol k šablonám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Příprava projektové žádosti navazujícího projektu MAP II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050" y="96837"/>
            <a:ext cx="46101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44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AFAFA"/>
            </a:gs>
            <a:gs pos="74001">
              <a:srgbClr val="D7D7D7"/>
            </a:gs>
            <a:gs pos="83000">
              <a:srgbClr val="D7D7D7"/>
            </a:gs>
            <a:gs pos="100000">
              <a:srgbClr val="E4E4E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Místní akční plán rozvoje vzdělávání ve městě Brně </a:t>
            </a:r>
            <a:endParaRPr lang="cs-CZ" alt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1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8496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2" name="Line 7"/>
          <p:cNvSpPr>
            <a:spLocks noChangeShapeType="1"/>
          </p:cNvSpPr>
          <p:nvPr/>
        </p:nvSpPr>
        <p:spPr bwMode="auto">
          <a:xfrm>
            <a:off x="395288" y="1557338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3013" name="Rectangle 2"/>
          <p:cNvSpPr>
            <a:spLocks noChangeArrowheads="1"/>
          </p:cNvSpPr>
          <p:nvPr/>
        </p:nvSpPr>
        <p:spPr bwMode="auto">
          <a:xfrm>
            <a:off x="468313" y="1628775"/>
            <a:ext cx="8351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cs-CZ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4" name="Rectangle 1"/>
          <p:cNvSpPr>
            <a:spLocks noChangeArrowheads="1"/>
          </p:cNvSpPr>
          <p:nvPr/>
        </p:nvSpPr>
        <p:spPr bwMode="auto">
          <a:xfrm>
            <a:off x="395288" y="1720850"/>
            <a:ext cx="820896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 eaLnBrk="1" hangingPunct="1"/>
            <a:r>
              <a:rPr lang="cs-CZ" alt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MAP II</a:t>
            </a:r>
          </a:p>
          <a:p>
            <a:pPr marL="0" indent="0" eaLnBrk="1" hangingPunct="1"/>
            <a:endParaRPr lang="cs-CZ" alt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Vyhlášení výzvy v listopadu 2017 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Sloučení výzev MAP II a Implementace plánu 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Povinná a volitelná část aktivit projektu 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Příprava projektové žádosti v roce 2018 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Účast škol a organizací zapojených v MAP na přípravě projektové žádosti </a:t>
            </a:r>
          </a:p>
          <a:p>
            <a:pPr eaLnBrk="1" hangingPunct="1">
              <a:buFontTx/>
              <a:buChar char="-"/>
            </a:pPr>
            <a:endParaRPr lang="cs-CZ" altLang="cs-CZ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Předpokládaná realizace projektu 2019 – 2021 </a:t>
            </a:r>
          </a:p>
          <a:p>
            <a:pPr marL="0" indent="0" eaLnBrk="1" hangingPunct="1"/>
            <a:endParaRPr lang="cs-CZ" altLang="cs-CZ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r>
              <a:rPr lang="cs-CZ" alt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Realizátor: statutární město Brno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050" y="96837"/>
            <a:ext cx="46101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54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AFAFA"/>
            </a:gs>
            <a:gs pos="74001">
              <a:srgbClr val="D7D7D7"/>
            </a:gs>
            <a:gs pos="83000">
              <a:srgbClr val="D7D7D7"/>
            </a:gs>
            <a:gs pos="100000">
              <a:srgbClr val="E4E4E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Místní akční plán rozvoje vzdělávání ve městě Brně </a:t>
            </a:r>
            <a:endParaRPr lang="cs-CZ" alt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1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8496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2" name="Line 7"/>
          <p:cNvSpPr>
            <a:spLocks noChangeShapeType="1"/>
          </p:cNvSpPr>
          <p:nvPr/>
        </p:nvSpPr>
        <p:spPr bwMode="auto">
          <a:xfrm>
            <a:off x="395288" y="1557338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3013" name="Rectangle 2"/>
          <p:cNvSpPr>
            <a:spLocks noChangeArrowheads="1"/>
          </p:cNvSpPr>
          <p:nvPr/>
        </p:nvSpPr>
        <p:spPr bwMode="auto">
          <a:xfrm>
            <a:off x="468313" y="1628775"/>
            <a:ext cx="8351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cs-CZ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4" name="Rectangle 1"/>
          <p:cNvSpPr>
            <a:spLocks noChangeArrowheads="1"/>
          </p:cNvSpPr>
          <p:nvPr/>
        </p:nvSpPr>
        <p:spPr bwMode="auto">
          <a:xfrm>
            <a:off x="395288" y="1720850"/>
            <a:ext cx="8208962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 algn="ctr" eaLnBrk="1" hangingPunct="1"/>
            <a:endParaRPr lang="cs-CZ" altLang="cs-CZ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eaLnBrk="1" hangingPunct="1"/>
            <a:endParaRPr lang="cs-CZ" alt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eaLnBrk="1" hangingPunct="1"/>
            <a:r>
              <a:rPr lang="cs-CZ" altLang="cs-CZ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Případné dotazy po ukončení oficiální části programu.</a:t>
            </a:r>
          </a:p>
          <a:p>
            <a:pPr marL="0" indent="0" algn="ctr" eaLnBrk="1" hangingPunct="1"/>
            <a:endParaRPr lang="cs-CZ" altLang="cs-CZ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eaLnBrk="1" hangingPunct="1"/>
            <a:endParaRPr lang="cs-CZ" altLang="cs-CZ" sz="3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eaLnBrk="1" hangingPunct="1"/>
            <a:r>
              <a:rPr lang="cs-CZ" altLang="cs-CZ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Děkujeme za spolupráci všem zapojeným školám a organizacím!</a:t>
            </a:r>
          </a:p>
          <a:p>
            <a:pPr marL="0" indent="0" eaLnBrk="1" hangingPunct="1"/>
            <a:endParaRPr lang="cs-CZ" alt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endParaRPr lang="cs-CZ" altLang="cs-CZ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endParaRPr lang="cs-CZ" alt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/>
            <a:endParaRPr lang="cs-CZ" alt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050" y="96837"/>
            <a:ext cx="46101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0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11570</TotalTime>
  <Words>486</Words>
  <Application>Microsoft Office PowerPoint</Application>
  <PresentationFormat>Předvádění na obrazovce (4:3)</PresentationFormat>
  <Paragraphs>109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MS PGothic</vt:lpstr>
      <vt:lpstr>MS PGothic</vt:lpstr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isifa Image Service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eva</dc:creator>
  <cp:lastModifiedBy>Vlasta Petříková</cp:lastModifiedBy>
  <cp:revision>458</cp:revision>
  <cp:lastPrinted>2017-05-08T18:21:57Z</cp:lastPrinted>
  <dcterms:created xsi:type="dcterms:W3CDTF">2010-05-20T13:55:07Z</dcterms:created>
  <dcterms:modified xsi:type="dcterms:W3CDTF">2017-10-18T10:08:59Z</dcterms:modified>
</cp:coreProperties>
</file>