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sldIdLst>
    <p:sldId id="259" r:id="rId2"/>
    <p:sldId id="260" r:id="rId3"/>
    <p:sldId id="261" r:id="rId4"/>
    <p:sldId id="262" r:id="rId5"/>
    <p:sldId id="256" r:id="rId6"/>
    <p:sldId id="263" r:id="rId7"/>
    <p:sldId id="265" r:id="rId8"/>
    <p:sldId id="257" r:id="rId9"/>
    <p:sldId id="264" r:id="rId10"/>
    <p:sldId id="258" r:id="rId11"/>
    <p:sldId id="266" r:id="rId12"/>
    <p:sldId id="268" r:id="rId13"/>
    <p:sldId id="267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16C391-B75D-4682-90D1-00A9536799D5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F7AA89-0FB6-4EE5-A5F5-301B8DC77E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3588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SVP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7AA89-0FB6-4EE5-A5F5-301B8DC77E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9392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5A7C12C-49C1-46AC-9E8E-B0F443909F24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365B0BC-6C1F-4FE1-A1B9-BD9F5C50DC7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7C12C-49C1-46AC-9E8E-B0F443909F24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B0BC-6C1F-4FE1-A1B9-BD9F5C50DC7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7C12C-49C1-46AC-9E8E-B0F443909F24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B0BC-6C1F-4FE1-A1B9-BD9F5C50DC7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5A7C12C-49C1-46AC-9E8E-B0F443909F24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365B0BC-6C1F-4FE1-A1B9-BD9F5C50DC7B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5A7C12C-49C1-46AC-9E8E-B0F443909F24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365B0BC-6C1F-4FE1-A1B9-BD9F5C50DC7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7C12C-49C1-46AC-9E8E-B0F443909F24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B0BC-6C1F-4FE1-A1B9-BD9F5C50DC7B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7C12C-49C1-46AC-9E8E-B0F443909F24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B0BC-6C1F-4FE1-A1B9-BD9F5C50DC7B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A7C12C-49C1-46AC-9E8E-B0F443909F24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365B0BC-6C1F-4FE1-A1B9-BD9F5C50DC7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7C12C-49C1-46AC-9E8E-B0F443909F24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B0BC-6C1F-4FE1-A1B9-BD9F5C50DC7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5A7C12C-49C1-46AC-9E8E-B0F443909F24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365B0BC-6C1F-4FE1-A1B9-BD9F5C50DC7B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A7C12C-49C1-46AC-9E8E-B0F443909F24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365B0BC-6C1F-4FE1-A1B9-BD9F5C50DC7B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5A7C12C-49C1-46AC-9E8E-B0F443909F24}" type="datetimeFigureOut">
              <a:rPr lang="cs-CZ" smtClean="0"/>
              <a:t>18.10.2017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365B0BC-6C1F-4FE1-A1B9-BD9F5C50DC7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858000" cy="1168896"/>
          </a:xfrm>
        </p:spPr>
        <p:txBody>
          <a:bodyPr/>
          <a:lstStyle/>
          <a:p>
            <a:r>
              <a:rPr lang="cs-CZ" dirty="0" smtClean="0"/>
              <a:t>Hodnocení aktivit MAP – hodnocení </a:t>
            </a:r>
            <a:r>
              <a:rPr lang="cs-CZ" dirty="0" smtClean="0"/>
              <a:t>zapojených pedagogů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Markéta </a:t>
            </a:r>
            <a:r>
              <a:rPr lang="cs-CZ" dirty="0" err="1" smtClean="0"/>
              <a:t>Olbertová</a:t>
            </a:r>
            <a:endParaRPr lang="cs-CZ" dirty="0" smtClean="0"/>
          </a:p>
          <a:p>
            <a:r>
              <a:rPr lang="cs-CZ" dirty="0" smtClean="0"/>
              <a:t>18. </a:t>
            </a:r>
            <a:r>
              <a:rPr lang="cs-CZ" dirty="0"/>
              <a:t>ř</a:t>
            </a:r>
            <a:r>
              <a:rPr lang="cs-CZ" dirty="0" smtClean="0"/>
              <a:t>íjna 2017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-15416"/>
            <a:ext cx="4610100" cy="1028700"/>
          </a:xfrm>
          <a:prstGeom prst="rect">
            <a:avLst/>
          </a:prstGeom>
        </p:spPr>
      </p:pic>
      <p:sp>
        <p:nvSpPr>
          <p:cNvPr id="5" name="Obdélník 4"/>
          <p:cNvSpPr/>
          <p:nvPr/>
        </p:nvSpPr>
        <p:spPr>
          <a:xfrm>
            <a:off x="1839279" y="1013284"/>
            <a:ext cx="660648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cs-CZ" altLang="cs-CZ" sz="1400" b="1" dirty="0">
                <a:solidFill>
                  <a:schemeClr val="bg1">
                    <a:lumMod val="50000"/>
                  </a:schemeClr>
                </a:solidFill>
                <a:cs typeface="Calibri" panose="020F0502020204030204" pitchFamily="34" charset="0"/>
              </a:rPr>
              <a:t>Místní akční plán rozvoje vzdělávání </a:t>
            </a:r>
            <a:r>
              <a:rPr lang="cs-CZ" altLang="cs-CZ" sz="1400" b="1" dirty="0" smtClean="0">
                <a:solidFill>
                  <a:schemeClr val="bg1">
                    <a:lumMod val="50000"/>
                  </a:schemeClr>
                </a:solidFill>
                <a:cs typeface="Calibri" panose="020F0502020204030204" pitchFamily="34" charset="0"/>
              </a:rPr>
              <a:t>ve </a:t>
            </a:r>
            <a:r>
              <a:rPr lang="cs-CZ" altLang="cs-CZ" sz="1400" b="1" dirty="0">
                <a:solidFill>
                  <a:schemeClr val="bg1">
                    <a:lumMod val="50000"/>
                  </a:schemeClr>
                </a:solidFill>
                <a:cs typeface="Calibri" panose="020F0502020204030204" pitchFamily="34" charset="0"/>
              </a:rPr>
              <a:t>městě </a:t>
            </a:r>
            <a:r>
              <a:rPr lang="cs-CZ" altLang="cs-CZ" sz="1400" b="1" dirty="0" smtClean="0">
                <a:solidFill>
                  <a:schemeClr val="bg1">
                    <a:lumMod val="50000"/>
                  </a:schemeClr>
                </a:solidFill>
                <a:cs typeface="Calibri" panose="020F0502020204030204" pitchFamily="34" charset="0"/>
              </a:rPr>
              <a:t>Brně</a:t>
            </a:r>
            <a:endParaRPr lang="cs-CZ" sz="1050" b="1" dirty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cs-CZ" sz="1200" b="1" dirty="0">
                <a:solidFill>
                  <a:schemeClr val="bg1">
                    <a:lumMod val="50000"/>
                  </a:schemeClr>
                </a:solidFill>
              </a:rPr>
              <a:t>CZ.02.3.68/0.0/0.0/15_005/0000092</a:t>
            </a:r>
          </a:p>
        </p:txBody>
      </p:sp>
    </p:spTree>
    <p:extLst>
      <p:ext uri="{BB962C8B-B14F-4D97-AF65-F5344CB8AC3E}">
        <p14:creationId xmlns:p14="http://schemas.microsoft.com/office/powerpoint/2010/main" val="25173374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Semináře pro mateřské školy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Práce s nadanými dětmi v MŠ</a:t>
            </a:r>
          </a:p>
          <a:p>
            <a:r>
              <a:rPr lang="cs-CZ" dirty="0"/>
              <a:t>Integrace dítěte-cizince v </a:t>
            </a:r>
            <a:r>
              <a:rPr lang="cs-CZ" dirty="0" smtClean="0"/>
              <a:t>MŠ</a:t>
            </a:r>
          </a:p>
          <a:p>
            <a:r>
              <a:rPr lang="cs-CZ" dirty="0" smtClean="0"/>
              <a:t> </a:t>
            </a:r>
            <a:r>
              <a:rPr lang="cs-CZ" dirty="0"/>
              <a:t>Zvýšení kvality předškolní přípravy: spolupráce ZŠ a MŠ při podpoře zapojení děti do základního vzdělávání, </a:t>
            </a:r>
            <a:r>
              <a:rPr lang="cs-CZ" dirty="0" err="1" smtClean="0"/>
              <a:t>dramika</a:t>
            </a:r>
            <a:endParaRPr lang="cs-CZ" dirty="0" smtClean="0"/>
          </a:p>
          <a:p>
            <a:r>
              <a:rPr lang="cs-CZ" dirty="0"/>
              <a:t>Poruchy chování, diagnostika v předškolním </a:t>
            </a:r>
            <a:r>
              <a:rPr lang="cs-CZ" dirty="0" smtClean="0"/>
              <a:t>věku</a:t>
            </a:r>
          </a:p>
          <a:p>
            <a:r>
              <a:rPr lang="cs-CZ" dirty="0"/>
              <a:t>Prosociální a etická výchova, klima v </a:t>
            </a:r>
            <a:r>
              <a:rPr lang="cs-CZ" dirty="0" smtClean="0"/>
              <a:t>MŠ</a:t>
            </a:r>
          </a:p>
          <a:p>
            <a:r>
              <a:rPr lang="cs-CZ" dirty="0"/>
              <a:t>Vzdělávání dětí s PAS v MŠ se zaměřením na Aspergerův syndrom</a:t>
            </a:r>
          </a:p>
        </p:txBody>
      </p:sp>
    </p:spTree>
    <p:extLst>
      <p:ext uri="{BB962C8B-B14F-4D97-AF65-F5344CB8AC3E}">
        <p14:creationId xmlns:p14="http://schemas.microsoft.com/office/powerpoint/2010/main" val="2752017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Semináře Pro základní školy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Orientační logopedické vyšetření a další možnosti rozvoje komunikačních schopností (pro 1. třídy a přípravné ročníky</a:t>
            </a:r>
            <a:r>
              <a:rPr lang="cs-CZ" dirty="0" smtClean="0"/>
              <a:t>)</a:t>
            </a:r>
          </a:p>
          <a:p>
            <a:r>
              <a:rPr lang="cs-CZ" dirty="0"/>
              <a:t>Práce s dětmi s SPU (pro 1. stupeň ZŠ</a:t>
            </a:r>
            <a:r>
              <a:rPr lang="cs-CZ" dirty="0" smtClean="0"/>
              <a:t>)</a:t>
            </a:r>
          </a:p>
          <a:p>
            <a:r>
              <a:rPr lang="cs-CZ" dirty="0" smtClean="0"/>
              <a:t>Právní povědomí </a:t>
            </a:r>
          </a:p>
          <a:p>
            <a:r>
              <a:rPr lang="cs-CZ" dirty="0"/>
              <a:t>Začleňování aktivit školního poradenského pracoviště do života školy, posilování role ŠPP při </a:t>
            </a:r>
            <a:r>
              <a:rPr lang="cs-CZ" dirty="0" err="1"/>
              <a:t>speciálněpedagogické</a:t>
            </a:r>
            <a:r>
              <a:rPr lang="cs-CZ" dirty="0"/>
              <a:t> diagnostice a intervenci </a:t>
            </a:r>
            <a:endParaRPr lang="cs-CZ" dirty="0" smtClean="0"/>
          </a:p>
          <a:p>
            <a:r>
              <a:rPr lang="en-US" dirty="0" err="1"/>
              <a:t>Jak</a:t>
            </a:r>
            <a:r>
              <a:rPr lang="en-US" dirty="0"/>
              <a:t> </a:t>
            </a:r>
            <a:r>
              <a:rPr lang="en-US" dirty="0" err="1"/>
              <a:t>pracovat</a:t>
            </a:r>
            <a:r>
              <a:rPr lang="en-US" dirty="0"/>
              <a:t> se </a:t>
            </a:r>
            <a:r>
              <a:rPr lang="en-US" dirty="0" err="1"/>
              <a:t>žákem</a:t>
            </a:r>
            <a:r>
              <a:rPr lang="en-US" dirty="0"/>
              <a:t> s ADHD? </a:t>
            </a:r>
            <a:r>
              <a:rPr lang="en-US" dirty="0" err="1"/>
              <a:t>Seminář</a:t>
            </a:r>
            <a:r>
              <a:rPr lang="en-US" dirty="0"/>
              <a:t> a </a:t>
            </a:r>
            <a:r>
              <a:rPr lang="en-US" dirty="0" err="1"/>
              <a:t>praktický</a:t>
            </a:r>
            <a:r>
              <a:rPr lang="en-US" dirty="0"/>
              <a:t> </a:t>
            </a:r>
            <a:r>
              <a:rPr lang="en-US" dirty="0" smtClean="0"/>
              <a:t>workshop</a:t>
            </a:r>
            <a:endParaRPr lang="cs-CZ" dirty="0" smtClean="0"/>
          </a:p>
          <a:p>
            <a:r>
              <a:rPr lang="cs-CZ" dirty="0"/>
              <a:t>Čtenářská gramotnost</a:t>
            </a:r>
          </a:p>
        </p:txBody>
      </p:sp>
    </p:spTree>
    <p:extLst>
      <p:ext uri="{BB962C8B-B14F-4D97-AF65-F5344CB8AC3E}">
        <p14:creationId xmlns:p14="http://schemas.microsoft.com/office/powerpoint/2010/main" val="3160471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Semináře Pro rodiče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Úskalí vstupu dítěte do povinného základního vzdělávání </a:t>
            </a:r>
          </a:p>
        </p:txBody>
      </p:sp>
    </p:spTree>
    <p:extLst>
      <p:ext uri="{BB962C8B-B14F-4D97-AF65-F5344CB8AC3E}">
        <p14:creationId xmlns:p14="http://schemas.microsoft.com/office/powerpoint/2010/main" val="1030040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vzdělávání pro ZŠ i MŠ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Kompetence vedoucího pracovníka ve školství </a:t>
            </a:r>
          </a:p>
          <a:p>
            <a:r>
              <a:rPr lang="cs-CZ" smtClean="0"/>
              <a:t>Právní povědomí</a:t>
            </a:r>
            <a:endParaRPr lang="cs-CZ" dirty="0" smtClean="0"/>
          </a:p>
          <a:p>
            <a:r>
              <a:rPr lang="cs-CZ" dirty="0"/>
              <a:t>Mezinárodní konference Inkluze jako cesta ke kvalitě života </a:t>
            </a:r>
            <a:endParaRPr lang="cs-CZ" dirty="0" smtClean="0"/>
          </a:p>
          <a:p>
            <a:r>
              <a:rPr lang="cs-CZ" dirty="0"/>
              <a:t>Koučování, </a:t>
            </a:r>
            <a:r>
              <a:rPr lang="cs-CZ" dirty="0" err="1"/>
              <a:t>mentoring</a:t>
            </a:r>
            <a:r>
              <a:rPr lang="cs-CZ" dirty="0"/>
              <a:t>, komunikační dovednosti a asertivita pedagogů při práci s dětmi a žáky v praxi </a:t>
            </a:r>
          </a:p>
        </p:txBody>
      </p:sp>
    </p:spTree>
    <p:extLst>
      <p:ext uri="{BB962C8B-B14F-4D97-AF65-F5344CB8AC3E}">
        <p14:creationId xmlns:p14="http://schemas.microsoft.com/office/powerpoint/2010/main" val="592256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cs-CZ" dirty="0"/>
              <a:t>Přínos projektu MAP je nesporný. Ať už je to možnost bezplatných forem a druhů vzdělávacích akcí, tak možnosti sdílení dobré praxe. Mně osobně přinesly řadu námětů semináře zaměřené na právní povědomí ředitelů škol. Projekt hodnotí kladně i část kolegů z naší školy, kteří byli, nebo jsou zapojeni do některých nabízených aktivit. 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7903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cs-CZ" dirty="0"/>
              <a:t>Velkým přínosem brněnského projektu MAP jsou možnosti náslechů v jiných školách a možnosti vzdělávání se díky praktickým seminářům. Myslím si, že u učitelské profese se předpokládá velká iniciativa, kreativita, motivace a obětavost, ale někdy se zapomíná na zdroje, ze kterých je třeba průběžně čerpat. Myslím, že MAP svými cílenými aktivitami k rozšíření nabídky těchto zdrojů výrazně přispěl.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3976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cs-CZ" dirty="0"/>
              <a:t>Přínos projektu MAP hodnotím jednoznačně pozitivně, poskytl nám možnost zapojit se do společenství státních škol, získávat informace a inspiraci pro další práci, vyměňovat si zkušenosti v rámci hospitací mezi jednotlivými školami. Tyto hospitace považuji za velice důležité a zdařilé. Také se podařilo zajistit kvalitní lektory pro vzdělávání, čehož si velmi cením.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8003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Sdílení dobrých praxí – hospitace na školách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4902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Témata sdílení – mateřské školy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r>
              <a:rPr lang="cs-CZ" dirty="0" smtClean="0"/>
              <a:t>pomůcky – předměty speciálně pedagogické péče</a:t>
            </a:r>
          </a:p>
          <a:p>
            <a:r>
              <a:rPr lang="cs-CZ" dirty="0" smtClean="0"/>
              <a:t>edukativně stimulační skupinky</a:t>
            </a:r>
          </a:p>
          <a:p>
            <a:r>
              <a:rPr lang="cs-CZ" dirty="0" smtClean="0"/>
              <a:t>dítě s PAS v MŠ</a:t>
            </a:r>
          </a:p>
          <a:p>
            <a:r>
              <a:rPr lang="cs-CZ" dirty="0" smtClean="0"/>
              <a:t>úprava prostředí a podmínek v MŠ pro dítě s ADHD</a:t>
            </a:r>
          </a:p>
          <a:p>
            <a:r>
              <a:rPr lang="cs-CZ" dirty="0" smtClean="0"/>
              <a:t>profesní portfolio učitele MŠ</a:t>
            </a:r>
          </a:p>
          <a:p>
            <a:r>
              <a:rPr lang="cs-CZ" dirty="0" smtClean="0"/>
              <a:t>individualizace v předškolním vzdělávání</a:t>
            </a:r>
          </a:p>
        </p:txBody>
      </p:sp>
    </p:spTree>
    <p:extLst>
      <p:ext uri="{BB962C8B-B14F-4D97-AF65-F5344CB8AC3E}">
        <p14:creationId xmlns:p14="http://schemas.microsoft.com/office/powerpoint/2010/main" val="3819548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Zpětná vazba MŠ – co využiji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r>
              <a:rPr lang="cs-CZ" dirty="0" smtClean="0"/>
              <a:t>nápady</a:t>
            </a:r>
          </a:p>
          <a:p>
            <a:r>
              <a:rPr lang="cs-CZ" dirty="0" smtClean="0"/>
              <a:t>organizace činností</a:t>
            </a:r>
          </a:p>
          <a:p>
            <a:r>
              <a:rPr lang="cs-CZ" dirty="0" smtClean="0"/>
              <a:t>obohacení práce</a:t>
            </a:r>
          </a:p>
          <a:p>
            <a:r>
              <a:rPr lang="cs-CZ" dirty="0" smtClean="0"/>
              <a:t>individuální práce s dětmi</a:t>
            </a:r>
          </a:p>
          <a:p>
            <a:r>
              <a:rPr lang="cs-CZ" dirty="0" smtClean="0"/>
              <a:t>klidný přístup, empatie</a:t>
            </a:r>
          </a:p>
          <a:p>
            <a:r>
              <a:rPr lang="cs-CZ" dirty="0" smtClean="0"/>
              <a:t>nové básničky, písničky, didaktické materiály</a:t>
            </a:r>
          </a:p>
          <a:p>
            <a:r>
              <a:rPr lang="cs-CZ" dirty="0" smtClean="0"/>
              <a:t>nové rady – jak pracovat s dítětem se </a:t>
            </a:r>
            <a:r>
              <a:rPr lang="cs-CZ" dirty="0" err="1" smtClean="0"/>
              <a:t>svp</a:t>
            </a:r>
            <a:r>
              <a:rPr lang="cs-CZ" dirty="0" smtClean="0"/>
              <a:t>, jak řešit konflikty mezi dětmi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5459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Témata sdílení – základní školy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cs-CZ" dirty="0" smtClean="0"/>
              <a:t>výuka matematiky podle prof. </a:t>
            </a:r>
            <a:r>
              <a:rPr lang="cs-CZ" dirty="0"/>
              <a:t>H</a:t>
            </a:r>
            <a:r>
              <a:rPr lang="cs-CZ" dirty="0" smtClean="0"/>
              <a:t>ejného</a:t>
            </a:r>
          </a:p>
          <a:p>
            <a:pPr lvl="0"/>
            <a:r>
              <a:rPr lang="cs-CZ" dirty="0" smtClean="0"/>
              <a:t>matematika na druhém stupni ZŠ</a:t>
            </a:r>
          </a:p>
          <a:p>
            <a:pPr lvl="0"/>
            <a:r>
              <a:rPr lang="cs-CZ" dirty="0" err="1" smtClean="0"/>
              <a:t>daltonská</a:t>
            </a:r>
            <a:r>
              <a:rPr lang="cs-CZ" dirty="0" smtClean="0"/>
              <a:t> výuka</a:t>
            </a:r>
          </a:p>
          <a:p>
            <a:pPr lvl="0"/>
            <a:r>
              <a:rPr lang="cs-CZ" dirty="0" smtClean="0"/>
              <a:t>výuka anglického jazyka</a:t>
            </a:r>
          </a:p>
          <a:p>
            <a:pPr lvl="0"/>
            <a:r>
              <a:rPr lang="cs-CZ" dirty="0" smtClean="0"/>
              <a:t>čtenářské dílny</a:t>
            </a:r>
          </a:p>
          <a:p>
            <a:pPr lvl="0"/>
            <a:r>
              <a:rPr lang="cs-CZ" dirty="0" smtClean="0"/>
              <a:t>žáci se SVP a čtenářská gramotnost</a:t>
            </a:r>
          </a:p>
          <a:p>
            <a:pPr lvl="0"/>
            <a:r>
              <a:rPr lang="cs-CZ" dirty="0" smtClean="0"/>
              <a:t>diferenciace výuky ve třídě, spolupráce s asistentem pedagoga</a:t>
            </a:r>
          </a:p>
          <a:p>
            <a:pPr lvl="0"/>
            <a:r>
              <a:rPr lang="cs-CZ" dirty="0" smtClean="0"/>
              <a:t>výuka v dyslektické třídě</a:t>
            </a:r>
          </a:p>
          <a:p>
            <a:pPr lvl="0"/>
            <a:r>
              <a:rPr lang="cs-CZ" dirty="0" smtClean="0"/>
              <a:t>výuka ve škole při dětské nemocnici</a:t>
            </a:r>
          </a:p>
          <a:p>
            <a:pPr lvl="0"/>
            <a:r>
              <a:rPr lang="cs-CZ" dirty="0" smtClean="0"/>
              <a:t>nadaní žáci</a:t>
            </a:r>
          </a:p>
          <a:p>
            <a:pPr lvl="0"/>
            <a:r>
              <a:rPr lang="cs-CZ" dirty="0" err="1" smtClean="0"/>
              <a:t>montessori</a:t>
            </a:r>
            <a:r>
              <a:rPr lang="cs-CZ" dirty="0" smtClean="0"/>
              <a:t> výuka</a:t>
            </a:r>
          </a:p>
          <a:p>
            <a:pPr lvl="0"/>
            <a:r>
              <a:rPr lang="cs-CZ" dirty="0" smtClean="0"/>
              <a:t>etická výchova</a:t>
            </a:r>
          </a:p>
          <a:p>
            <a:pPr lvl="0"/>
            <a:r>
              <a:rPr lang="cs-CZ" dirty="0" smtClean="0"/>
              <a:t>splývavé čtení Sfumato</a:t>
            </a:r>
          </a:p>
          <a:p>
            <a:pPr lvl="0"/>
            <a:r>
              <a:rPr lang="cs-CZ" dirty="0" smtClean="0"/>
              <a:t>genetická metoda výuky čtení</a:t>
            </a:r>
          </a:p>
          <a:p>
            <a:pPr lvl="0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8492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Zpětná vazba ZŠ  </a:t>
            </a:r>
            <a:r>
              <a:rPr lang="cs-CZ" dirty="0"/>
              <a:t>– co využiji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r>
              <a:rPr lang="cs-CZ" dirty="0" smtClean="0"/>
              <a:t>inspirativní, perfektní</a:t>
            </a:r>
          </a:p>
          <a:p>
            <a:r>
              <a:rPr lang="cs-CZ" dirty="0" smtClean="0"/>
              <a:t>budu zařazovat do výuky</a:t>
            </a:r>
          </a:p>
          <a:p>
            <a:r>
              <a:rPr lang="cs-CZ" dirty="0" smtClean="0"/>
              <a:t>skvělý přístup k vyučovanému předmětu</a:t>
            </a:r>
          </a:p>
          <a:p>
            <a:r>
              <a:rPr lang="cs-CZ" dirty="0" smtClean="0"/>
              <a:t>velmi příjemná atmosféra ve třídě</a:t>
            </a:r>
          </a:p>
          <a:p>
            <a:r>
              <a:rPr lang="cs-CZ" dirty="0" smtClean="0"/>
              <a:t>inspirace pro nové aktivity ve výuce</a:t>
            </a:r>
          </a:p>
          <a:p>
            <a:r>
              <a:rPr lang="cs-CZ" dirty="0" smtClean="0"/>
              <a:t>využiji skupinovou práci a sebehodnocení žáků</a:t>
            </a:r>
          </a:p>
          <a:p>
            <a:r>
              <a:rPr lang="cs-CZ" dirty="0" smtClean="0"/>
              <a:t>mám náměty na pracovní listy</a:t>
            </a:r>
          </a:p>
          <a:p>
            <a:r>
              <a:rPr lang="cs-CZ" dirty="0" smtClean="0"/>
              <a:t>zaujala mě spolupráce mezi třídami</a:t>
            </a:r>
          </a:p>
          <a:p>
            <a:r>
              <a:rPr lang="cs-CZ" dirty="0" smtClean="0"/>
              <a:t>inspirace pro uspořádání třídy</a:t>
            </a:r>
          </a:p>
          <a:p>
            <a:r>
              <a:rPr lang="cs-CZ" dirty="0" smtClean="0"/>
              <a:t>motivace žáků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17441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69</TotalTime>
  <Words>577</Words>
  <Application>Microsoft Office PowerPoint</Application>
  <PresentationFormat>Předvádění na obrazovce (4:3)</PresentationFormat>
  <Paragraphs>73</Paragraphs>
  <Slides>13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Calibri</vt:lpstr>
      <vt:lpstr>Century Schoolbook</vt:lpstr>
      <vt:lpstr>Wingdings</vt:lpstr>
      <vt:lpstr>Wingdings 2</vt:lpstr>
      <vt:lpstr>Arkýř</vt:lpstr>
      <vt:lpstr>Hodnocení aktivit MAP – hodnocení zapojených pedagogů</vt:lpstr>
      <vt:lpstr>Prezentace aplikace PowerPoint</vt:lpstr>
      <vt:lpstr>Prezentace aplikace PowerPoint</vt:lpstr>
      <vt:lpstr>Prezentace aplikace PowerPoint</vt:lpstr>
      <vt:lpstr>Sdílení dobrých praxí – hospitace na školách</vt:lpstr>
      <vt:lpstr>Témata sdílení – mateřské školy</vt:lpstr>
      <vt:lpstr>Zpětná vazba MŠ – co využiji</vt:lpstr>
      <vt:lpstr>Témata sdílení – základní školy</vt:lpstr>
      <vt:lpstr>Zpětná vazba ZŠ  – co využiji</vt:lpstr>
      <vt:lpstr>Semináře pro mateřské školy</vt:lpstr>
      <vt:lpstr>Semináře Pro základní školy</vt:lpstr>
      <vt:lpstr>Semináře Pro rodiče</vt:lpstr>
      <vt:lpstr>vzdělávání pro ZŠ i MŠ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Hodnocení aktivit MAP – hodnocení zapojených pedagogů</dc:title>
  <dc:creator>Windows User</dc:creator>
  <cp:lastModifiedBy>Irena Cechova</cp:lastModifiedBy>
  <cp:revision>9</cp:revision>
  <dcterms:created xsi:type="dcterms:W3CDTF">2017-10-15T18:41:46Z</dcterms:created>
  <dcterms:modified xsi:type="dcterms:W3CDTF">2017-10-18T08:34:10Z</dcterms:modified>
</cp:coreProperties>
</file>